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307" r:id="rId4"/>
    <p:sldId id="308" r:id="rId5"/>
    <p:sldId id="259" r:id="rId6"/>
    <p:sldId id="312" r:id="rId7"/>
    <p:sldId id="298" r:id="rId8"/>
    <p:sldId id="284" r:id="rId9"/>
    <p:sldId id="311" r:id="rId10"/>
    <p:sldId id="287" r:id="rId11"/>
    <p:sldId id="300" r:id="rId12"/>
    <p:sldId id="301" r:id="rId13"/>
    <p:sldId id="266" r:id="rId14"/>
    <p:sldId id="297" r:id="rId15"/>
    <p:sldId id="310" r:id="rId16"/>
    <p:sldId id="295" r:id="rId17"/>
    <p:sldId id="267" r:id="rId18"/>
    <p:sldId id="294" r:id="rId19"/>
    <p:sldId id="270" r:id="rId20"/>
    <p:sldId id="280" r:id="rId21"/>
    <p:sldId id="292" r:id="rId22"/>
    <p:sldId id="272" r:id="rId23"/>
    <p:sldId id="273" r:id="rId24"/>
    <p:sldId id="289"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zelon, Nicole" initials="DN" lastIdx="19" clrIdx="0"/>
  <p:cmAuthor id="2" name="Linzer, Danielle" initials="LD" lastIdx="7" clrIdx="1"/>
  <p:cmAuthor id="3" name="Danielle Linzer" initials="" lastIdx="13" clrIdx="2"/>
  <p:cmAuthor id="4" name="Jessica Warchall" initials="JW" lastIdx="23" clrIdx="3"/>
  <p:cmAuthor id="5" name="Jessica Warchall" initials="JW [2]" lastIdx="1" clrIdx="4"/>
  <p:cmAuthor id="6" name="Jessica Warchall" initials="JW [3]" lastIdx="1" clrIdx="5"/>
  <p:cmAuthor id="7" name="Jessica Warchall" initials="JW [4]" lastIdx="1" clrIdx="6"/>
  <p:cmAuthor id="8" name="Jessica Warchall" initials="JW [5]" lastIdx="1" clrIdx="7"/>
  <p:cmAuthor id="9" name="Jessica Warchall" initials="JW [6]" lastIdx="1" clrIdx="8"/>
  <p:cmAuthor id="10" name="Jessica Warchall" initials="JW [7]" lastIdx="1" clrIdx="9"/>
  <p:cmAuthor id="11" name="Jessica Warchall" initials="JW [8]" lastIdx="1" clrIdx="10"/>
  <p:cmAuthor id="12" name="Jessica Warchall" initials="JW [9]" lastIdx="1" clrIdx="11"/>
  <p:cmAuthor id="13" name="Jessica Warchall" initials="JW [10]" lastIdx="1" clrIdx="12"/>
  <p:cmAuthor id="14" name="Jessica Warchall" initials="JW [11]" lastIdx="1" clrIdx="13"/>
  <p:cmAuthor id="15" name="Jessica Warchall" initials="JW [12]" lastIdx="1" clrIdx="14"/>
  <p:cmAuthor id="16" name="Jessica Warchall" initials="JW [13]" lastIdx="1" clrIdx="15"/>
  <p:cmAuthor id="17" name="Jessica Warchall" initials="JW [14]" lastIdx="1" clrIdx="16"/>
  <p:cmAuthor id="18" name="Jessica Warchall" initials="JW [15]" lastIdx="1" clrIdx="17"/>
  <p:cmAuthor id="19" name="Jessica Warchall" initials="JW [16]" lastIdx="1" clrIdx="18"/>
  <p:cmAuthor id="20" name="Jessica Warchall" initials="JW [17]" lastIdx="1" clrIdx="19"/>
  <p:cmAuthor id="21" name="Jessica Warchall" initials="JW [18]" lastIdx="1" clrIdx="20"/>
  <p:cmAuthor id="22" name="Jessica Warchall" initials="JW [19]" lastIdx="1" clrIdx="21"/>
  <p:cmAuthor id="23" name="Jessica Warchall" initials="JW [20]" lastIdx="1" clrIdx="22"/>
  <p:cmAuthor id="24" name="Jessica Warchall" initials="JW [21]" lastIdx="1" clrIdx="23"/>
  <p:cmAuthor id="25" name="Jessica Warchall" initials="JW [22]" lastIdx="1" clrIdx="24"/>
  <p:cmAuthor id="26" name="Jessica Warchall" initials="JW [23]" lastIdx="1" clrIdx="25"/>
  <p:cmAuthor id="27" name="Jessica Warchall" initials="JW [24]" lastIdx="1" clrIdx="26"/>
  <p:cmAuthor id="28" name="Jessica Warchall" initials="JW [25]" lastIdx="1" clrIdx="27"/>
  <p:cmAuthor id="29" name="Jessica Warchall" initials="JW [26]" lastIdx="1" clrIdx="28"/>
  <p:cmAuthor id="30" name="Jessica Warchall" initials="JW [27]" lastIdx="1" clrIdx="29"/>
  <p:cmAuthor id="31" name="Jessica Warchall" initials="JW [28]" lastIdx="1" clrIdx="30"/>
  <p:cmAuthor id="32" name="Jessica Warchall" initials="JW [29]" lastIdx="1" clrIdx="31"/>
  <p:cmAuthor id="33" name="Jessica Warchall" initials="JW [30]" lastIdx="1" clrIdx="32"/>
  <p:cmAuthor id="34" name="Jessica Warchall" initials="JW [31]" lastIdx="1" clrIdx="33"/>
  <p:cmAuthor id="35" name="Jessica Warchall" initials="JW [32]" lastIdx="1" clrIdx="34"/>
  <p:cmAuthor id="36" name="Jessica Warchall" initials="JW [33]" lastIdx="1" clrIdx="35"/>
  <p:cmAuthor id="37" name="Jessica Warchall" initials="JW [34]" lastIdx="1" clrIdx="36"/>
  <p:cmAuthor id="38" name="Jessica Warchall" initials="JW [35]" lastIdx="1" clrIdx="37"/>
  <p:cmAuthor id="39" name="Jessica Warchall" initials="JW [36]" lastIdx="1" clrIdx="38"/>
  <p:cmAuthor id="40" name="Jessica Warchall" initials="JW [37]" lastIdx="1" clrIdx="39"/>
  <p:cmAuthor id="41" name="Jessica Warchall" initials="JW [38]" lastIdx="1" clrIdx="40"/>
  <p:cmAuthor id="42" name="Jessica Warchall" initials="JW [39]" lastIdx="1" clrIdx="41"/>
  <p:cmAuthor id="43" name="Jessica Warchall" initials="JW [40]" lastIdx="1" clrIdx="42"/>
  <p:cmAuthor id="44" name="Jessica Warchall" initials="JW [41]" lastIdx="1" clrIdx="43"/>
  <p:cmAuthor id="45" name="Jessica Warchall" initials="JW [42]" lastIdx="1" clrIdx="44"/>
  <p:cmAuthor id="46" name="Jessica Warchall" initials="JW [43]" lastIdx="1" clrIdx="45"/>
  <p:cmAuthor id="47" name="Jessica Warchall" initials="JW [44]" lastIdx="1" clrIdx="46"/>
  <p:cmAuthor id="48" name="Jessica Warchall" initials="JW [45]" lastIdx="1" clrIdx="47"/>
  <p:cmAuthor id="49" name="Jessica Warchall" initials="JW [46]" lastIdx="1" clrIdx="48"/>
  <p:cmAuthor id="50" name="Jessica Warchall" initials="JW [47]" lastIdx="1" clrIdx="49"/>
  <p:cmAuthor id="51" name="Jessica Warchall" initials="JW [48]" lastIdx="1" clrIdx="50"/>
  <p:cmAuthor id="52" name="Jessica Warchall" initials="JW [49]" lastIdx="1" clrIdx="51"/>
  <p:cmAuthor id="53" name="Jessica Warchall" initials="JW [50]" lastIdx="1" clrIdx="52"/>
  <p:cmAuthor id="54" name="Jessica Warchall" initials="JW [51]" lastIdx="1" clrIdx="53"/>
  <p:cmAuthor id="55" name="Jessica Warchall" initials="JW [52]" lastIdx="1" clrIdx="54"/>
  <p:cmAuthor id="56" name="Jessica Warchall" initials="JW [53]" lastIdx="1" clrIdx="55"/>
  <p:cmAuthor id="57" name="Jessica Warchall" initials="JW [54]" lastIdx="1" clrIdx="56"/>
  <p:cmAuthor id="58" name="Jessica Warchall" initials="JW [55]" lastIdx="1" clrIdx="57"/>
  <p:cmAuthor id="59" name="Jessica Warchall" initials="JW [56]" lastIdx="1" clrIdx="58"/>
  <p:cmAuthor id="60" name="Jessica Warchall" initials="JW [57]" lastIdx="1" clrIdx="59"/>
  <p:cmAuthor id="61" name="Jessica Warchall" initials="JW [58]" lastIdx="1" clrIdx="60"/>
  <p:cmAuthor id="62" name="Jessica Warchall" initials="JW [59]" lastIdx="1" clrIdx="61"/>
  <p:cmAuthor id="63" name="Jessica Warchall" initials="JW [60]" lastIdx="1" clrIdx="62"/>
  <p:cmAuthor id="64" name="Jessica Warchall" initials="JW [61]" lastIdx="1" clrIdx="63"/>
  <p:cmAuthor id="65" name="Jessica Warchall" initials="JW [62]" lastIdx="1" clrIdx="64"/>
  <p:cmAuthor id="66" name="Jessica Warchall" initials="JW [63]" lastIdx="1" clrIdx="65"/>
  <p:cmAuthor id="67" name="Jessica Warchall" initials="JW [64]" lastIdx="1" clrIdx="66"/>
  <p:cmAuthor id="68" name="Jessica Warchall" initials="JW [65]" lastIdx="1" clrIdx="67"/>
  <p:cmAuthor id="69" name="Jessica Warchall" initials="JW [66]" lastIdx="1" clrIdx="68"/>
  <p:cmAuthor id="70" name="Jessica Warchall" initials="JW [67]" lastIdx="1" clrIdx="69"/>
  <p:cmAuthor id="71" name="Jessica Warchall" initials="JW [68]" lastIdx="1" clrIdx="70"/>
  <p:cmAuthor id="72" name="Jessica Warchall" initials="JW [69]" lastIdx="1" clrIdx="71"/>
  <p:cmAuthor id="73" name="Jessica Warchall" initials="JW [70]" lastIdx="1" clrIdx="72"/>
  <p:cmAuthor id="74" name="Jessica Warchall" initials="JW [71]" lastIdx="1" clrIdx="73"/>
  <p:cmAuthor id="75" name="Jessica Warchall" initials="JW [72]" lastIdx="1" clrIdx="74"/>
  <p:cmAuthor id="76" name="Jessica Warchall" initials="JW [73]" lastIdx="1" clrIdx="75"/>
  <p:cmAuthor id="77" name="Jessica Warchall" initials="JW [74]" lastIdx="1" clrIdx="76"/>
  <p:cmAuthor id="78" name="Jessica Warchall" initials="JW [75]" lastIdx="1" clrIdx="77"/>
  <p:cmAuthor id="79" name="Jessica Warchall" initials="JW [76]" lastIdx="1" clrIdx="78"/>
  <p:cmAuthor id="80" name="Jessica Warchall" initials="JW [77]" lastIdx="1" clrIdx="79"/>
  <p:cmAuthor id="81" name="Jessica Warchall" initials="JW [78]" lastIdx="1" clrIdx="80"/>
  <p:cmAuthor id="82" name="Jessica Warchall" initials="JW [79]" lastIdx="1" clrIdx="81"/>
  <p:cmAuthor id="83" name="Jessica Warchall" initials="JW [80]" lastIdx="1" clrIdx="82"/>
  <p:cmAuthor id="84" name="Jessica Warchall" initials="JW [81]" lastIdx="1" clrIdx="83"/>
  <p:cmAuthor id="85" name="Jessica Warchall" initials="JW [82]" lastIdx="1" clrIdx="84"/>
  <p:cmAuthor id="86" name="Jessica Warchall" initials="JW [83]" lastIdx="1" clrIdx="85"/>
  <p:cmAuthor id="87" name="Jessica Warchall" initials="JW [84]" lastIdx="1" clrIdx="86"/>
  <p:cmAuthor id="88" name="Jessica Warchall" initials="JW [85]" lastIdx="1" clrIdx="87"/>
  <p:cmAuthor id="89" name="Jessica Warchall" initials="JW [86]" lastIdx="1" clrIdx="88"/>
  <p:cmAuthor id="90" name="Jessica Warchall" initials="JW [87]" lastIdx="1" clrIdx="89"/>
  <p:cmAuthor id="91" name="Jessica Warchall" initials="JW [88]" lastIdx="1" clrIdx="90"/>
  <p:cmAuthor id="92" name="Jessica Warchall" initials="JW [89]" lastIdx="1" clrIdx="91"/>
  <p:cmAuthor id="93" name="Jessica Warchall" initials="JW [90]" lastIdx="1" clrIdx="92"/>
  <p:cmAuthor id="94" name="Jessica Warchall" initials="JW [91]" lastIdx="1" clrIdx="93"/>
  <p:cmAuthor id="95" name="Jessica Warchall" initials="JW [92]" lastIdx="1" clrIdx="94"/>
  <p:cmAuthor id="96" name="Jessica Warchall" initials="JW [93]" lastIdx="1" clrIdx="95"/>
  <p:cmAuthor id="97" name="Jessica Warchall" initials="JW [94]" lastIdx="1" clrIdx="96"/>
  <p:cmAuthor id="98" name="Jessica Warchall" initials="JW [95]" lastIdx="1" clrIdx="97"/>
  <p:cmAuthor id="99" name="Jessica Warchall" initials="JW [96]" lastIdx="1" clrIdx="98"/>
  <p:cmAuthor id="100" name="Gonzalez, Desi" initials="GD" lastIdx="1" clrIdx="99"/>
  <p:cmAuthor id="101" name="Gonzalez, Desi" initials="GD [2]" lastIdx="1" clrIdx="10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9" autoAdjust="0"/>
    <p:restoredTop sz="86228" autoAdjust="0"/>
  </p:normalViewPr>
  <p:slideViewPr>
    <p:cSldViewPr snapToGrid="0">
      <p:cViewPr>
        <p:scale>
          <a:sx n="104" d="100"/>
          <a:sy n="104" d="100"/>
        </p:scale>
        <p:origin x="640"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5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DBEB5-4B0E-4C10-B0E5-C0421243FF62}" type="datetimeFigureOut">
              <a:rPr lang="en-US" smtClean="0"/>
              <a:t>7/26/21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FAF48-F87A-4392-A50B-41E5DA71171D}" type="slidenum">
              <a:rPr lang="en-US" smtClean="0"/>
              <a:t>‹#›</a:t>
            </a:fld>
            <a:endParaRPr lang="en-US"/>
          </a:p>
        </p:txBody>
      </p:sp>
    </p:spTree>
    <p:extLst>
      <p:ext uri="{BB962C8B-B14F-4D97-AF65-F5344CB8AC3E}">
        <p14:creationId xmlns:p14="http://schemas.microsoft.com/office/powerpoint/2010/main" val="296859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A862607-613E-264C-807E-3B86869BBCE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251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endParaRPr lang="en-US" sz="1200" u="none" dirty="0"/>
          </a:p>
          <a:p>
            <a:pPr marL="171450" indent="-171450">
              <a:buFont typeface="Arial" panose="020B0604020202020204" pitchFamily="34" charset="0"/>
              <a:buChar char="•"/>
            </a:pPr>
            <a:r>
              <a:rPr lang="en-US" sz="1200" u="none" dirty="0"/>
              <a:t>Jean Michel Basquiat: "He would put something very concrete or recognizable, like a newspaper headline or a product logo, and then I would try and deface it, and then I would try and get him to work some more on it." </a:t>
            </a:r>
          </a:p>
          <a:p>
            <a:r>
              <a:rPr lang="en-US" sz="1200" u="none" dirty="0"/>
              <a:t>Source: </a:t>
            </a:r>
            <a:r>
              <a:rPr lang="en-US" sz="1200" u="none" dirty="0" err="1"/>
              <a:t>Exh</a:t>
            </a:r>
            <a:r>
              <a:rPr lang="en-US" sz="1200" u="none" dirty="0"/>
              <a:t>. Cat., Basel, </a:t>
            </a:r>
            <a:r>
              <a:rPr lang="en-US" sz="1200" u="none" dirty="0" err="1"/>
              <a:t>Fondation</a:t>
            </a:r>
            <a:r>
              <a:rPr lang="en-US" sz="1200" u="none" dirty="0"/>
              <a:t> </a:t>
            </a:r>
            <a:r>
              <a:rPr lang="en-US" sz="1200" u="none" dirty="0" err="1"/>
              <a:t>Beyeler</a:t>
            </a:r>
            <a:r>
              <a:rPr lang="en-US" sz="1200" u="none" dirty="0"/>
              <a:t>, Basquiat, 2010, p. 47</a:t>
            </a:r>
          </a:p>
          <a:p>
            <a:endParaRPr lang="en-US" sz="1200" u="none" dirty="0"/>
          </a:p>
          <a:p>
            <a:pPr marL="171450" indent="-171450">
              <a:buFont typeface="Arial" panose="020B0604020202020204" pitchFamily="34" charset="0"/>
              <a:buChar char="•"/>
            </a:pPr>
            <a:r>
              <a:rPr lang="en-US" sz="1200" u="none" dirty="0"/>
              <a:t>Keith Haring: “For an artist, the most important and delicate relationship he can have with another artist is one in which he is constantly challenged and intimidated. This is probably the only productive quality of jealousy. The greatest pleasure is to be provoked to the point of inspiration...Painting with Jean-Michel was not easy. You had to forget any preconceived ideas of ownership and be prepared to have anything you’d done completely painted over within seconds...Andy loved the energy with which Jean would totally eradicate one image and enhance another...Layers and layers of images and ideas would build toward a concise climax.” </a:t>
            </a:r>
            <a:endParaRPr lang="en-US" sz="1200" i="0" u="none" dirty="0"/>
          </a:p>
          <a:p>
            <a:r>
              <a:rPr lang="en-US" sz="1200" i="0" u="none" dirty="0"/>
              <a:t>Source: </a:t>
            </a:r>
            <a:r>
              <a:rPr lang="en-US" sz="1200" i="1" u="none" dirty="0"/>
              <a:t>Painting the Third Mind</a:t>
            </a:r>
            <a:r>
              <a:rPr lang="en-US" sz="1200" i="0" u="none" dirty="0"/>
              <a:t>, 1988 </a:t>
            </a:r>
            <a:r>
              <a:rPr lang="en-US" b="0" i="0" dirty="0">
                <a:solidFill>
                  <a:srgbClr val="353530"/>
                </a:solidFill>
                <a:effectLst/>
                <a:latin typeface="Benton"/>
              </a:rPr>
              <a:t>(</a:t>
            </a:r>
            <a:r>
              <a:rPr lang="en-US" b="0" i="0" dirty="0" err="1">
                <a:solidFill>
                  <a:srgbClr val="353530"/>
                </a:solidFill>
                <a:effectLst/>
                <a:latin typeface="Benton"/>
              </a:rPr>
              <a:t>Exh</a:t>
            </a:r>
            <a:r>
              <a:rPr lang="en-US" b="0" i="0" dirty="0">
                <a:solidFill>
                  <a:srgbClr val="353530"/>
                </a:solidFill>
                <a:effectLst/>
                <a:latin typeface="Benton"/>
              </a:rPr>
              <a:t>. Cat., Milwaukee, Milwaukee Art Museum (and travelling), </a:t>
            </a:r>
            <a:r>
              <a:rPr lang="en-US" b="0" i="1" dirty="0">
                <a:solidFill>
                  <a:srgbClr val="353530"/>
                </a:solidFill>
                <a:effectLst/>
                <a:latin typeface="Benton"/>
              </a:rPr>
              <a:t>Andy Warhol: The Last Decade</a:t>
            </a:r>
            <a:r>
              <a:rPr lang="en-US" b="0" i="0" dirty="0">
                <a:solidFill>
                  <a:srgbClr val="353530"/>
                </a:solidFill>
                <a:effectLst/>
                <a:latin typeface="Benton"/>
              </a:rPr>
              <a:t>, 2009, pp. 203-204)</a:t>
            </a:r>
            <a:endParaRPr lang="en-US" sz="1200" u="none" dirty="0"/>
          </a:p>
        </p:txBody>
      </p:sp>
      <p:sp>
        <p:nvSpPr>
          <p:cNvPr id="4" name="Slide Number Placeholder 3"/>
          <p:cNvSpPr>
            <a:spLocks noGrp="1"/>
          </p:cNvSpPr>
          <p:nvPr>
            <p:ph type="sldNum" sz="quarter" idx="10"/>
          </p:nvPr>
        </p:nvSpPr>
        <p:spPr/>
        <p:txBody>
          <a:bodyPr/>
          <a:lstStyle/>
          <a:p>
            <a:fld id="{29FFAF48-F87A-4392-A50B-41E5DA71171D}" type="slidenum">
              <a:rPr lang="en-US" smtClean="0"/>
              <a:t>11</a:t>
            </a:fld>
            <a:endParaRPr lang="en-US"/>
          </a:p>
        </p:txBody>
      </p:sp>
    </p:spTree>
    <p:extLst>
      <p:ext uri="{BB962C8B-B14F-4D97-AF65-F5344CB8AC3E}">
        <p14:creationId xmlns:p14="http://schemas.microsoft.com/office/powerpoint/2010/main" val="295856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endParaRPr lang="en-US" sz="1200" u="none" dirty="0">
              <a:latin typeface="Arial" panose="020B0604020202020204" pitchFamily="34" charset="0"/>
              <a:cs typeface="Arial" panose="020B0604020202020204" pitchFamily="34" charset="0"/>
            </a:endParaRPr>
          </a:p>
          <a:p>
            <a:endParaRPr lang="en-US" sz="1200" u="non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“The notion of exclusion or excision is reiterated in the way that Basquiat often crossed out words or phrases in his works. The technique, he explained, was actually meant to direct attention to them: ‘I cross out words so you will see them more; the fact that they are obscured makes you want to read them.’”</a:t>
            </a:r>
          </a:p>
          <a:p>
            <a:r>
              <a:rPr lang="en-US" sz="1200" u="none" dirty="0">
                <a:latin typeface="Arial" panose="020B0604020202020204" pitchFamily="34" charset="0"/>
                <a:cs typeface="Arial" panose="020B0604020202020204" pitchFamily="34" charset="0"/>
              </a:rPr>
              <a:t>Source: https://whitney.org/collection/works/453 </a:t>
            </a:r>
          </a:p>
          <a:p>
            <a:endParaRPr lang="en-US" sz="12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9FFAF48-F87A-4392-A50B-41E5DA71171D}" type="slidenum">
              <a:rPr lang="en-US" smtClean="0"/>
              <a:t>12</a:t>
            </a:fld>
            <a:endParaRPr lang="en-US"/>
          </a:p>
        </p:txBody>
      </p:sp>
    </p:spTree>
    <p:extLst>
      <p:ext uri="{BB962C8B-B14F-4D97-AF65-F5344CB8AC3E}">
        <p14:creationId xmlns:p14="http://schemas.microsoft.com/office/powerpoint/2010/main" val="3940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What is the most unusual material you’ve used to create art? </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examples of Basquiat’s solo work on unconventional surfaces, see: </a:t>
            </a:r>
          </a:p>
          <a:p>
            <a:pPr marL="0" indent="0">
              <a:buFont typeface="Arial" panose="020B0604020202020204" pitchFamily="34" charset="0"/>
              <a:buNone/>
            </a:pPr>
            <a:r>
              <a:rPr lang="en-US" dirty="0"/>
              <a:t>https://www.sothebys.com/en/auctions/ecatalogue/2015/contemporary-evening-n09345/lot.42.html </a:t>
            </a:r>
          </a:p>
          <a:p>
            <a:pPr marL="0" indent="0">
              <a:buFont typeface="Arial" panose="020B0604020202020204" pitchFamily="34" charset="0"/>
              <a:buNone/>
            </a:pPr>
            <a:r>
              <a:rPr lang="en-US" dirty="0"/>
              <a:t>https://www.christies.com/en/lot/lot-5652403 </a:t>
            </a:r>
          </a:p>
        </p:txBody>
      </p:sp>
      <p:sp>
        <p:nvSpPr>
          <p:cNvPr id="4" name="Slide Number Placeholder 3"/>
          <p:cNvSpPr>
            <a:spLocks noGrp="1"/>
          </p:cNvSpPr>
          <p:nvPr>
            <p:ph type="sldNum" sz="quarter" idx="10"/>
          </p:nvPr>
        </p:nvSpPr>
        <p:spPr/>
        <p:txBody>
          <a:bodyPr/>
          <a:lstStyle/>
          <a:p>
            <a:fld id="{29FFAF48-F87A-4392-A50B-41E5DA71171D}" type="slidenum">
              <a:rPr lang="en-US" smtClean="0"/>
              <a:t>13</a:t>
            </a:fld>
            <a:endParaRPr lang="en-US"/>
          </a:p>
        </p:txBody>
      </p:sp>
    </p:spTree>
    <p:extLst>
      <p:ext uri="{BB962C8B-B14F-4D97-AF65-F5344CB8AC3E}">
        <p14:creationId xmlns:p14="http://schemas.microsoft.com/office/powerpoint/2010/main" val="73692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14</a:t>
            </a:fld>
            <a:endParaRPr lang="en-US"/>
          </a:p>
        </p:txBody>
      </p:sp>
    </p:spTree>
    <p:extLst>
      <p:ext uri="{BB962C8B-B14F-4D97-AF65-F5344CB8AC3E}">
        <p14:creationId xmlns:p14="http://schemas.microsoft.com/office/powerpoint/2010/main" val="56564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15</a:t>
            </a:fld>
            <a:endParaRPr lang="en-US"/>
          </a:p>
        </p:txBody>
      </p:sp>
    </p:spTree>
    <p:extLst>
      <p:ext uri="{BB962C8B-B14F-4D97-AF65-F5344CB8AC3E}">
        <p14:creationId xmlns:p14="http://schemas.microsoft.com/office/powerpoint/2010/main" val="84620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16</a:t>
            </a:fld>
            <a:endParaRPr lang="en-US"/>
          </a:p>
        </p:txBody>
      </p:sp>
    </p:spTree>
    <p:extLst>
      <p:ext uri="{BB962C8B-B14F-4D97-AF65-F5344CB8AC3E}">
        <p14:creationId xmlns:p14="http://schemas.microsoft.com/office/powerpoint/2010/main" val="136967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endParaRPr lang="en-US" dirty="0"/>
          </a:p>
          <a:p>
            <a:endParaRPr lang="en-US" dirty="0"/>
          </a:p>
          <a:p>
            <a:pPr marL="171450" indent="-171450">
              <a:buFont typeface="Arial" panose="020B0604020202020204" pitchFamily="34" charset="0"/>
              <a:buChar char="•"/>
            </a:pPr>
            <a:r>
              <a:rPr lang="en-US" dirty="0"/>
              <a:t>“I’d never seen Andy so close with anyone, and I’d never seen Jean so close with anyone – these guys really loved each other” – Jeffrey Deitch</a:t>
            </a:r>
          </a:p>
          <a:p>
            <a:pPr marL="171450" indent="-171450">
              <a:buFont typeface="Arial" panose="020B0604020202020204" pitchFamily="34" charset="0"/>
              <a:buChar char="•"/>
            </a:pPr>
            <a:r>
              <a:rPr lang="en-US" dirty="0"/>
              <a:t>“Late Interview editor Glenn O’Brien insisted, ‘Andy loved Jean-Michel like a son almost.’</a:t>
            </a:r>
          </a:p>
          <a:p>
            <a:pPr marL="171450" indent="-171450">
              <a:buFont typeface="Arial" panose="020B0604020202020204" pitchFamily="34" charset="0"/>
              <a:buChar char="•"/>
            </a:pPr>
            <a:r>
              <a:rPr lang="en-US" dirty="0"/>
              <a:t>Warhol and Basquiat’s friendship was remarkably close. Looking back on Andy’s fondness for Basquiat, fellow artist Fab Five Freddy said, ‘Andy was really giving great advice. He would be like “‘Jean, did you do this? Have you spoke to your mom?'” </a:t>
            </a:r>
            <a:r>
              <a:rPr lang="en-US" dirty="0" err="1"/>
              <a:t>Tamra</a:t>
            </a:r>
            <a:r>
              <a:rPr lang="en-US" dirty="0"/>
              <a:t> Davis testified Warhol’s almost parental role in Basquiat’s life, insisting, ‘Andy really was there for him.’”</a:t>
            </a:r>
          </a:p>
          <a:p>
            <a:r>
              <a:rPr lang="en-US" dirty="0"/>
              <a:t>Source: http://www.sleek-mag.com/article/warhol-basquiat-bromance/ </a:t>
            </a:r>
          </a:p>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17</a:t>
            </a:fld>
            <a:endParaRPr lang="en-US"/>
          </a:p>
        </p:txBody>
      </p:sp>
    </p:spTree>
    <p:extLst>
      <p:ext uri="{BB962C8B-B14F-4D97-AF65-F5344CB8AC3E}">
        <p14:creationId xmlns:p14="http://schemas.microsoft.com/office/powerpoint/2010/main" val="197092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18</a:t>
            </a:fld>
            <a:endParaRPr lang="en-US"/>
          </a:p>
        </p:txBody>
      </p:sp>
    </p:spTree>
    <p:extLst>
      <p:ext uri="{BB962C8B-B14F-4D97-AF65-F5344CB8AC3E}">
        <p14:creationId xmlns:p14="http://schemas.microsoft.com/office/powerpoint/2010/main" val="340497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Has anyone ever judged your friendship or relationship with a particular person?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What is your opinion of Basquiat’s friendship with Warhol?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Do you think two people as different as Basquiat and Warhol can truly be good friends?</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“Plenty speculated about the motives behind this odd, unexpected friendship and many thought the two were using each other for personal gain. Warhol’s longtime studio assistant, Ronnie </a:t>
            </a:r>
            <a:r>
              <a:rPr lang="en-US" dirty="0" err="1"/>
              <a:t>Cutrone</a:t>
            </a:r>
            <a:r>
              <a:rPr lang="en-US" dirty="0"/>
              <a:t>, remembers, ‘It was like some crazy-art world marriage, and they were the odd couple. The relationship was symbiotic. Jean-Michel thought he needed Andy’s fame, and Andy thought he needed Jean-Michel’s new blood. Jean-Michel gave Andy a rebellious image again.’” </a:t>
            </a:r>
          </a:p>
          <a:p>
            <a:pPr marL="0" indent="0">
              <a:buFont typeface="Arial" panose="020B0604020202020204" pitchFamily="34" charset="0"/>
              <a:buNone/>
            </a:pPr>
            <a:r>
              <a:rPr lang="en-US" dirty="0"/>
              <a:t>Source: http://www.sleek-mag.com/article/warhol-basquiat-bromance/</a:t>
            </a:r>
          </a:p>
        </p:txBody>
      </p:sp>
      <p:sp>
        <p:nvSpPr>
          <p:cNvPr id="4" name="Slide Number Placeholder 3"/>
          <p:cNvSpPr>
            <a:spLocks noGrp="1"/>
          </p:cNvSpPr>
          <p:nvPr>
            <p:ph type="sldNum" sz="quarter" idx="10"/>
          </p:nvPr>
        </p:nvSpPr>
        <p:spPr/>
        <p:txBody>
          <a:bodyPr/>
          <a:lstStyle/>
          <a:p>
            <a:fld id="{29FFAF48-F87A-4392-A50B-41E5DA71171D}" type="slidenum">
              <a:rPr lang="en-US" smtClean="0"/>
              <a:t>19</a:t>
            </a:fld>
            <a:endParaRPr lang="en-US"/>
          </a:p>
        </p:txBody>
      </p:sp>
    </p:spTree>
    <p:extLst>
      <p:ext uri="{BB962C8B-B14F-4D97-AF65-F5344CB8AC3E}">
        <p14:creationId xmlns:p14="http://schemas.microsoft.com/office/powerpoint/2010/main" val="349325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effectLst/>
              </a:rPr>
              <a:t>Additional Information:</a:t>
            </a:r>
          </a:p>
          <a:p>
            <a:pPr marL="171450" indent="-171450">
              <a:buFont typeface="Arial" panose="020B0604020202020204" pitchFamily="34" charset="0"/>
              <a:buChar char="•"/>
            </a:pPr>
            <a:r>
              <a:rPr lang="en-US" b="0" u="none" dirty="0">
                <a:effectLst/>
              </a:rPr>
              <a:t>To read an unflattering review of the show from the </a:t>
            </a:r>
            <a:r>
              <a:rPr lang="en-US" b="0" i="1" u="none" dirty="0">
                <a:effectLst/>
              </a:rPr>
              <a:t>New York Times</a:t>
            </a:r>
            <a:r>
              <a:rPr lang="en-US" b="0" i="0" u="none" dirty="0">
                <a:effectLst/>
              </a:rPr>
              <a:t>, see: https://www.nytimes.com/1985/09/20/arts/art-basquiat-warhol.html </a:t>
            </a:r>
            <a:endParaRPr lang="en-US" b="0" u="none" dirty="0">
              <a:effectLst/>
            </a:endParaRPr>
          </a:p>
          <a:p>
            <a:pPr marL="171450" indent="-171450">
              <a:buFont typeface="Arial" panose="020B0604020202020204" pitchFamily="34" charset="0"/>
              <a:buChar char="•"/>
            </a:pPr>
            <a:r>
              <a:rPr lang="en-US" b="0" u="none" dirty="0">
                <a:effectLst/>
              </a:rPr>
              <a:t>“Among the countless negative reviews for ‘Paintings,’ many began claiming once again that Warhol had used Basquiat to stay relevant at a time when he was struggling to sell work. ‘Jean-Michel embraced Andy at a time when Andy was not very popular’, recalls </a:t>
            </a:r>
            <a:r>
              <a:rPr lang="en-US" b="0" u="none" dirty="0" err="1">
                <a:effectLst/>
              </a:rPr>
              <a:t>Tamra</a:t>
            </a:r>
            <a:r>
              <a:rPr lang="en-US" b="0" u="none" dirty="0">
                <a:effectLst/>
              </a:rPr>
              <a:t> Davis, adding, ‘I don’t know if Jean-Michel felt bad that he let Andy down, or if he believed what the press said that Andy was taking advantage of him.’”</a:t>
            </a:r>
          </a:p>
          <a:p>
            <a:pPr marL="0" indent="0">
              <a:buFont typeface="Arial" panose="020B0604020202020204" pitchFamily="34" charset="0"/>
              <a:buNone/>
            </a:pPr>
            <a:r>
              <a:rPr lang="en-US" b="0" u="none" dirty="0">
                <a:effectLst/>
              </a:rPr>
              <a:t>Source: http://www.sleek-mag.com/article/warhol-basquiat-bromance/  </a:t>
            </a:r>
            <a:endParaRPr lang="en-US" b="0" u="sng" dirty="0">
              <a:effectLst/>
            </a:endParaRPr>
          </a:p>
        </p:txBody>
      </p:sp>
      <p:sp>
        <p:nvSpPr>
          <p:cNvPr id="4" name="Slide Number Placeholder 3"/>
          <p:cNvSpPr>
            <a:spLocks noGrp="1"/>
          </p:cNvSpPr>
          <p:nvPr>
            <p:ph type="sldNum" sz="quarter" idx="10"/>
          </p:nvPr>
        </p:nvSpPr>
        <p:spPr/>
        <p:txBody>
          <a:bodyPr/>
          <a:lstStyle/>
          <a:p>
            <a:fld id="{29FFAF48-F87A-4392-A50B-41E5DA71171D}" type="slidenum">
              <a:rPr lang="en-US" smtClean="0"/>
              <a:t>20</a:t>
            </a:fld>
            <a:endParaRPr lang="en-US"/>
          </a:p>
        </p:txBody>
      </p:sp>
    </p:spTree>
    <p:extLst>
      <p:ext uri="{BB962C8B-B14F-4D97-AF65-F5344CB8AC3E}">
        <p14:creationId xmlns:p14="http://schemas.microsoft.com/office/powerpoint/2010/main" val="195348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baseline="0" dirty="0"/>
          </a:p>
        </p:txBody>
      </p:sp>
      <p:sp>
        <p:nvSpPr>
          <p:cNvPr id="4" name="Slide Number Placeholder 3"/>
          <p:cNvSpPr>
            <a:spLocks noGrp="1"/>
          </p:cNvSpPr>
          <p:nvPr>
            <p:ph type="sldNum" sz="quarter" idx="10"/>
          </p:nvPr>
        </p:nvSpPr>
        <p:spPr/>
        <p:txBody>
          <a:bodyPr/>
          <a:lstStyle/>
          <a:p>
            <a:fld id="{29FFAF48-F87A-4392-A50B-41E5DA71171D}" type="slidenum">
              <a:rPr lang="en-US" smtClean="0"/>
              <a:t>2</a:t>
            </a:fld>
            <a:endParaRPr lang="en-US"/>
          </a:p>
        </p:txBody>
      </p:sp>
    </p:spTree>
    <p:extLst>
      <p:ext uri="{BB962C8B-B14F-4D97-AF65-F5344CB8AC3E}">
        <p14:creationId xmlns:p14="http://schemas.microsoft.com/office/powerpoint/2010/main" val="52878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21</a:t>
            </a:fld>
            <a:endParaRPr lang="en-US"/>
          </a:p>
        </p:txBody>
      </p:sp>
    </p:spTree>
    <p:extLst>
      <p:ext uri="{BB962C8B-B14F-4D97-AF65-F5344CB8AC3E}">
        <p14:creationId xmlns:p14="http://schemas.microsoft.com/office/powerpoint/2010/main" val="155554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Additional Information:</a:t>
            </a:r>
            <a:endParaRPr lang="en-US" u="none" dirty="0"/>
          </a:p>
          <a:p>
            <a:pPr marL="171450" indent="-171450">
              <a:buFont typeface="Arial" panose="020B0604020202020204" pitchFamily="34" charset="0"/>
              <a:buChar char="•"/>
            </a:pPr>
            <a:r>
              <a:rPr lang="en-US" u="none" dirty="0"/>
              <a:t>According to </a:t>
            </a:r>
            <a:r>
              <a:rPr lang="en-US" i="1" u="none" dirty="0"/>
              <a:t>The Andy Warhol Diaries</a:t>
            </a:r>
            <a:r>
              <a:rPr lang="en-US" i="0" u="none" dirty="0"/>
              <a:t>, Basquiat called Warhol for the first time in over a month on December 9</a:t>
            </a:r>
            <a:r>
              <a:rPr lang="en-US" i="0" u="none" baseline="30000" dirty="0"/>
              <a:t>th</a:t>
            </a:r>
            <a:r>
              <a:rPr lang="en-US" i="0" u="none" dirty="0"/>
              <a:t>, 1985. A couple weeks later, Warhol attended two parties celebrating Basquiat’s 25</a:t>
            </a:r>
            <a:r>
              <a:rPr lang="en-US" i="0" u="none" baseline="30000" dirty="0"/>
              <a:t>th</a:t>
            </a:r>
            <a:r>
              <a:rPr lang="en-US" i="0" u="none" dirty="0"/>
              <a:t> birthday.</a:t>
            </a:r>
          </a:p>
          <a:p>
            <a:pPr marL="171450" indent="-171450">
              <a:buFont typeface="Arial" panose="020B0604020202020204" pitchFamily="34" charset="0"/>
              <a:buChar char="•"/>
            </a:pPr>
            <a:r>
              <a:rPr lang="en-US" i="0" u="none" dirty="0"/>
              <a:t>In 1986, Warhol mentioned Basquiat in his diaries much less frequently than previous years. But the entries show that the two artists continued to occasionally talk on the phone and attend concerts and dinner parties together. </a:t>
            </a:r>
            <a:endParaRPr lang="en-US" u="sng" dirty="0"/>
          </a:p>
        </p:txBody>
      </p:sp>
      <p:sp>
        <p:nvSpPr>
          <p:cNvPr id="4" name="Slide Number Placeholder 3"/>
          <p:cNvSpPr>
            <a:spLocks noGrp="1"/>
          </p:cNvSpPr>
          <p:nvPr>
            <p:ph type="sldNum" sz="quarter" idx="10"/>
          </p:nvPr>
        </p:nvSpPr>
        <p:spPr/>
        <p:txBody>
          <a:bodyPr/>
          <a:lstStyle/>
          <a:p>
            <a:fld id="{29FFAF48-F87A-4392-A50B-41E5DA71171D}" type="slidenum">
              <a:rPr lang="en-US" smtClean="0"/>
              <a:t>22</a:t>
            </a:fld>
            <a:endParaRPr lang="en-US"/>
          </a:p>
        </p:txBody>
      </p:sp>
    </p:spTree>
    <p:extLst>
      <p:ext uri="{BB962C8B-B14F-4D97-AF65-F5344CB8AC3E}">
        <p14:creationId xmlns:p14="http://schemas.microsoft.com/office/powerpoint/2010/main" val="3213676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Additional Information:</a:t>
            </a:r>
            <a:endParaRPr lang="en-US" u="none" dirty="0"/>
          </a:p>
          <a:p>
            <a:pPr marL="171450" indent="-171450">
              <a:buFont typeface="Arial" panose="020B0604020202020204" pitchFamily="34" charset="0"/>
              <a:buChar char="•"/>
            </a:pPr>
            <a:r>
              <a:rPr lang="en-US" u="none" dirty="0"/>
              <a:t>To read about Warhol’s </a:t>
            </a:r>
            <a:r>
              <a:rPr lang="en-US" i="1" u="none" dirty="0"/>
              <a:t>Last Supper</a:t>
            </a:r>
            <a:r>
              <a:rPr lang="en-US" i="0" u="none" dirty="0"/>
              <a:t> paintings in the context of the AIDS epidemic, see: https://www.warhol.org/warhols-confession-love-faith-and-aids/ </a:t>
            </a:r>
          </a:p>
          <a:p>
            <a:pPr marL="171450" indent="-171450">
              <a:buFont typeface="Arial" panose="020B0604020202020204" pitchFamily="34" charset="0"/>
              <a:buChar char="•"/>
            </a:pPr>
            <a:r>
              <a:rPr lang="en-US" i="0" u="none" dirty="0"/>
              <a:t>To read about how Warhol’s Catholic faith influenced other artworks earlier in his career, see: https://www.warhol.org/warhols-relationship-with-catholicism-was-far-from-simple-still-he-evoked-god-through-his-art/ </a:t>
            </a:r>
            <a:endParaRPr lang="en-US" u="sng" dirty="0"/>
          </a:p>
        </p:txBody>
      </p:sp>
      <p:sp>
        <p:nvSpPr>
          <p:cNvPr id="4" name="Slide Number Placeholder 3"/>
          <p:cNvSpPr>
            <a:spLocks noGrp="1"/>
          </p:cNvSpPr>
          <p:nvPr>
            <p:ph type="sldNum" sz="quarter" idx="10"/>
          </p:nvPr>
        </p:nvSpPr>
        <p:spPr/>
        <p:txBody>
          <a:bodyPr/>
          <a:lstStyle/>
          <a:p>
            <a:fld id="{29FFAF48-F87A-4392-A50B-41E5DA71171D}" type="slidenum">
              <a:rPr lang="en-US" smtClean="0"/>
              <a:t>23</a:t>
            </a:fld>
            <a:endParaRPr lang="en-US"/>
          </a:p>
        </p:txBody>
      </p:sp>
    </p:spTree>
    <p:extLst>
      <p:ext uri="{BB962C8B-B14F-4D97-AF65-F5344CB8AC3E}">
        <p14:creationId xmlns:p14="http://schemas.microsoft.com/office/powerpoint/2010/main" val="11508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Additional Information:</a:t>
            </a:r>
          </a:p>
          <a:p>
            <a:pPr marL="171450" indent="-171450">
              <a:buFont typeface="Arial" panose="020B0604020202020204" pitchFamily="34" charset="0"/>
              <a:buChar char="•"/>
            </a:pPr>
            <a:r>
              <a:rPr lang="en-US" u="none" dirty="0"/>
              <a:t>To see </a:t>
            </a:r>
            <a:r>
              <a:rPr lang="en-US" i="1" u="none" dirty="0"/>
              <a:t>Gravestone</a:t>
            </a:r>
            <a:r>
              <a:rPr lang="en-US" i="0" u="none" dirty="0"/>
              <a:t>, the artwork Basquiat created to memorialize Warhol, see: https://www.wikiart.org/en/jean-michel-basquiat/gravestone </a:t>
            </a:r>
            <a:endParaRPr lang="en-US" u="none" dirty="0"/>
          </a:p>
        </p:txBody>
      </p:sp>
      <p:sp>
        <p:nvSpPr>
          <p:cNvPr id="4" name="Slide Number Placeholder 3"/>
          <p:cNvSpPr>
            <a:spLocks noGrp="1"/>
          </p:cNvSpPr>
          <p:nvPr>
            <p:ph type="sldNum" sz="quarter" idx="10"/>
          </p:nvPr>
        </p:nvSpPr>
        <p:spPr/>
        <p:txBody>
          <a:bodyPr/>
          <a:lstStyle/>
          <a:p>
            <a:fld id="{29FFAF48-F87A-4392-A50B-41E5DA71171D}" type="slidenum">
              <a:rPr lang="en-US" smtClean="0"/>
              <a:t>24</a:t>
            </a:fld>
            <a:endParaRPr lang="en-US"/>
          </a:p>
        </p:txBody>
      </p:sp>
    </p:spTree>
    <p:extLst>
      <p:ext uri="{BB962C8B-B14F-4D97-AF65-F5344CB8AC3E}">
        <p14:creationId xmlns:p14="http://schemas.microsoft.com/office/powerpoint/2010/main" val="389939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Additional Information:</a:t>
            </a:r>
            <a:endParaRPr lang="en-US" u="none" dirty="0"/>
          </a:p>
          <a:p>
            <a:r>
              <a:rPr lang="en-US" u="none" dirty="0"/>
              <a:t>To read about Basquiat’s record-breaking art sale in 2017, see: https://money.cnn.com/2017/05/18/luxury/jean-michel-basquiat-untitled-painting-auction-record/index.html </a:t>
            </a:r>
            <a:endParaRPr lang="en-US" u="sng" dirty="0"/>
          </a:p>
        </p:txBody>
      </p:sp>
      <p:sp>
        <p:nvSpPr>
          <p:cNvPr id="4" name="Slide Number Placeholder 3"/>
          <p:cNvSpPr>
            <a:spLocks noGrp="1"/>
          </p:cNvSpPr>
          <p:nvPr>
            <p:ph type="sldNum" sz="quarter" idx="10"/>
          </p:nvPr>
        </p:nvSpPr>
        <p:spPr/>
        <p:txBody>
          <a:bodyPr/>
          <a:lstStyle/>
          <a:p>
            <a:fld id="{29FFAF48-F87A-4392-A50B-41E5DA71171D}" type="slidenum">
              <a:rPr lang="en-US" smtClean="0"/>
              <a:t>25</a:t>
            </a:fld>
            <a:endParaRPr lang="en-US"/>
          </a:p>
        </p:txBody>
      </p:sp>
    </p:spTree>
    <p:extLst>
      <p:ext uri="{BB962C8B-B14F-4D97-AF65-F5344CB8AC3E}">
        <p14:creationId xmlns:p14="http://schemas.microsoft.com/office/powerpoint/2010/main" val="346439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FAF48-F87A-4392-A50B-41E5DA71171D}" type="slidenum">
              <a:rPr lang="en-US" smtClean="0"/>
              <a:t>3</a:t>
            </a:fld>
            <a:endParaRPr lang="en-US"/>
          </a:p>
        </p:txBody>
      </p:sp>
    </p:spTree>
    <p:extLst>
      <p:ext uri="{BB962C8B-B14F-4D97-AF65-F5344CB8AC3E}">
        <p14:creationId xmlns:p14="http://schemas.microsoft.com/office/powerpoint/2010/main" val="375939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baseline="0" dirty="0"/>
          </a:p>
        </p:txBody>
      </p:sp>
      <p:sp>
        <p:nvSpPr>
          <p:cNvPr id="4" name="Slide Number Placeholder 3"/>
          <p:cNvSpPr>
            <a:spLocks noGrp="1"/>
          </p:cNvSpPr>
          <p:nvPr>
            <p:ph type="sldNum" sz="quarter" idx="10"/>
          </p:nvPr>
        </p:nvSpPr>
        <p:spPr/>
        <p:txBody>
          <a:bodyPr/>
          <a:lstStyle/>
          <a:p>
            <a:fld id="{29FFAF48-F87A-4392-A50B-41E5DA71171D}" type="slidenum">
              <a:rPr lang="en-US" smtClean="0"/>
              <a:t>4</a:t>
            </a:fld>
            <a:endParaRPr lang="en-US"/>
          </a:p>
        </p:txBody>
      </p:sp>
    </p:spTree>
    <p:extLst>
      <p:ext uri="{BB962C8B-B14F-4D97-AF65-F5344CB8AC3E}">
        <p14:creationId xmlns:p14="http://schemas.microsoft.com/office/powerpoint/2010/main" val="170902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For a timeline of Jean Michel Basquiat’s life and career, see: https://</a:t>
            </a:r>
            <a:r>
              <a:rPr lang="en-US" dirty="0" err="1">
                <a:latin typeface="Arial" panose="020B0604020202020204" pitchFamily="34" charset="0"/>
                <a:cs typeface="Arial" panose="020B0604020202020204" pitchFamily="34" charset="0"/>
              </a:rPr>
              <a:t>www.basquiat.com</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29FFAF48-F87A-4392-A50B-41E5DA71171D}" type="slidenum">
              <a:rPr lang="en-US" smtClean="0"/>
              <a:t>5</a:t>
            </a:fld>
            <a:endParaRPr lang="en-US"/>
          </a:p>
        </p:txBody>
      </p:sp>
    </p:spTree>
    <p:extLst>
      <p:ext uri="{BB962C8B-B14F-4D97-AF65-F5344CB8AC3E}">
        <p14:creationId xmlns:p14="http://schemas.microsoft.com/office/powerpoint/2010/main" val="357182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u="sng" dirty="0"/>
              <a:t>Discussion:</a:t>
            </a:r>
            <a:endParaRPr lang="en-US" u="none" dirty="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u="none" dirty="0"/>
              <a:t>What do you think of this unusual method of collaboration?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u="none" dirty="0"/>
              <a:t>Would you rather collaborate with someone in person, or through the mail?</a:t>
            </a:r>
            <a:endParaRPr lang="en-US" u="sng"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u="sng" dirty="0"/>
              <a:t>Additional information:</a:t>
            </a:r>
          </a:p>
          <a:p>
            <a:pPr marL="171450" indent="-171450" algn="l" fontAlgn="base">
              <a:buFont typeface="Arial" panose="020B0604020202020204" pitchFamily="34" charset="0"/>
              <a:buChar char="•"/>
            </a:pPr>
            <a:r>
              <a:rPr lang="en-US" u="none" dirty="0">
                <a:latin typeface="Arial" panose="020B0604020202020204" pitchFamily="34" charset="0"/>
                <a:cs typeface="Arial" panose="020B0604020202020204" pitchFamily="34" charset="0"/>
              </a:rPr>
              <a:t>To watch a video with instructions for a collaborative mail art activity, see: https://www.youtube.com/watch?v=Hz_EeNATyw0 </a:t>
            </a:r>
          </a:p>
          <a:p>
            <a:pPr marL="171450" indent="-171450" algn="l" fontAlgn="base">
              <a:buFont typeface="Arial" panose="020B0604020202020204" pitchFamily="34" charset="0"/>
              <a:buChar char="•"/>
            </a:pPr>
            <a:r>
              <a:rPr lang="en-US" u="none" dirty="0">
                <a:latin typeface="Arial" panose="020B0604020202020204" pitchFamily="34" charset="0"/>
                <a:cs typeface="Arial" panose="020B0604020202020204" pitchFamily="34" charset="0"/>
              </a:rPr>
              <a:t>Bruno </a:t>
            </a:r>
            <a:r>
              <a:rPr lang="en-US" u="none" dirty="0" err="1">
                <a:latin typeface="Arial" panose="020B0604020202020204" pitchFamily="34" charset="0"/>
                <a:cs typeface="Arial" panose="020B0604020202020204" pitchFamily="34" charset="0"/>
              </a:rPr>
              <a:t>Biscofberger</a:t>
            </a:r>
            <a:r>
              <a:rPr lang="en-US" u="none" dirty="0">
                <a:latin typeface="Arial" panose="020B0604020202020204" pitchFamily="34" charset="0"/>
                <a:cs typeface="Arial" panose="020B0604020202020204" pitchFamily="34" charset="0"/>
              </a:rPr>
              <a:t>: “</a:t>
            </a:r>
            <a:r>
              <a:rPr lang="en-US" b="0" i="0" dirty="0">
                <a:effectLst/>
                <a:latin typeface="wfont_d90357_13ac359f4dfc41a581753587b15e67ac"/>
              </a:rPr>
              <a:t>To get the most spontaneous work into the collaborations I suggested Basquiat that every artist should, without conferring with the others about iconography, style, size, technique, etc., independently start the paintings, of course in the knowledge that two further artists would be working on the same canvas, and that enough mental and physical space should be left to accommodate them. I further suggested him that</a:t>
            </a:r>
            <a:r>
              <a:rPr lang="en-US" b="0" i="0" dirty="0">
                <a:effectLst/>
                <a:latin typeface="+mn-lt"/>
              </a:rPr>
              <a:t> </a:t>
            </a:r>
            <a:r>
              <a:rPr lang="en-US" b="0" i="0" dirty="0">
                <a:effectLst/>
                <a:latin typeface="wfont_d90357_13ac359f4dfc41a581753587b15e67ac"/>
              </a:rPr>
              <a:t>each artist send one half of the started collaborations to each of the other artists and the works then be passed on to the remaining artist whose work was still missing. Basquiat liked my proposal and agreed.</a:t>
            </a:r>
            <a:r>
              <a:rPr lang="en-US" b="0" i="0" u="none" dirty="0">
                <a:effectLst/>
                <a:latin typeface="Arial" panose="020B0604020202020204" pitchFamily="34" charset="0"/>
                <a:cs typeface="Arial" panose="020B0604020202020204" pitchFamily="34" charset="0"/>
              </a:rPr>
              <a:t>”</a:t>
            </a:r>
          </a:p>
          <a:p>
            <a:pPr algn="l" fontAlgn="base"/>
            <a:r>
              <a:rPr lang="en-US" b="0" i="0" u="none" dirty="0">
                <a:effectLst/>
                <a:latin typeface="Arial" panose="020B0604020202020204" pitchFamily="34" charset="0"/>
                <a:cs typeface="Arial" panose="020B0604020202020204" pitchFamily="34" charset="0"/>
              </a:rPr>
              <a:t>Source: https://www.brunobischofberger.com/collabs-origin  </a:t>
            </a:r>
            <a:endParaRPr lang="en-US" b="0" i="0" dirty="0">
              <a:effectLst/>
            </a:endParaRPr>
          </a:p>
        </p:txBody>
      </p:sp>
      <p:sp>
        <p:nvSpPr>
          <p:cNvPr id="4" name="Slide Number Placeholder 3"/>
          <p:cNvSpPr>
            <a:spLocks noGrp="1"/>
          </p:cNvSpPr>
          <p:nvPr>
            <p:ph type="sldNum" sz="quarter" idx="10"/>
          </p:nvPr>
        </p:nvSpPr>
        <p:spPr/>
        <p:txBody>
          <a:bodyPr/>
          <a:lstStyle/>
          <a:p>
            <a:fld id="{29FFAF48-F87A-4392-A50B-41E5DA71171D}" type="slidenum">
              <a:rPr lang="en-US" smtClean="0"/>
              <a:t>7</a:t>
            </a:fld>
            <a:endParaRPr lang="en-US"/>
          </a:p>
        </p:txBody>
      </p:sp>
    </p:spTree>
    <p:extLst>
      <p:ext uri="{BB962C8B-B14F-4D97-AF65-F5344CB8AC3E}">
        <p14:creationId xmlns:p14="http://schemas.microsoft.com/office/powerpoint/2010/main" val="302809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“Warhol typically engaged with the canvas first, a series of advertising slogans and designs erupting from his hand in a fury…. Bischofberger testifies that Basquiat typically tackled the canvas after Warhol, allowing Warhol’s work to shape that of his own: ‘Basquiat was usually the second painter to work on the canvasses and had fused his spontaneous, expressive, and effusive iconography with that of Warhol.’”(B. Bischofberger, “Collaborations: Reflections on/and Experiences with Basquiat, Clemente and Warhol”, The Andy Warhol Show, Rome, 2004, p. 44)” </a:t>
            </a:r>
          </a:p>
          <a:p>
            <a:r>
              <a:rPr lang="en-US" dirty="0"/>
              <a:t>Source: https://www.phillips.com/detail/JEAN-MICHEL-BASQUIAT-AND-ANDY-WARHOL/NY010314/9</a:t>
            </a:r>
          </a:p>
          <a:p>
            <a:r>
              <a:rPr lang="en-US" dirty="0"/>
              <a:t> </a:t>
            </a:r>
          </a:p>
        </p:txBody>
      </p:sp>
      <p:sp>
        <p:nvSpPr>
          <p:cNvPr id="4" name="Slide Number Placeholder 3"/>
          <p:cNvSpPr>
            <a:spLocks noGrp="1"/>
          </p:cNvSpPr>
          <p:nvPr>
            <p:ph type="sldNum" sz="quarter" idx="10"/>
          </p:nvPr>
        </p:nvSpPr>
        <p:spPr/>
        <p:txBody>
          <a:bodyPr/>
          <a:lstStyle/>
          <a:p>
            <a:fld id="{29FFAF48-F87A-4392-A50B-41E5DA71171D}" type="slidenum">
              <a:rPr lang="en-US" smtClean="0"/>
              <a:t>8</a:t>
            </a:fld>
            <a:endParaRPr lang="en-US"/>
          </a:p>
        </p:txBody>
      </p:sp>
    </p:spTree>
    <p:extLst>
      <p:ext uri="{BB962C8B-B14F-4D97-AF65-F5344CB8AC3E}">
        <p14:creationId xmlns:p14="http://schemas.microsoft.com/office/powerpoint/2010/main" val="426568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t>Additional information:</a:t>
            </a:r>
            <a:endParaRPr sz="1200" u="none"/>
          </a:p>
          <a:p>
            <a:pPr marL="0" marR="0" lvl="0" indent="0" algn="l" rtl="0">
              <a:lnSpc>
                <a:spcPct val="100000"/>
              </a:lnSpc>
              <a:spcBef>
                <a:spcPts val="0"/>
              </a:spcBef>
              <a:spcAft>
                <a:spcPts val="0"/>
              </a:spcAft>
              <a:buClr>
                <a:schemeClr val="dk1"/>
              </a:buClr>
              <a:buSzPts val="1200"/>
              <a:buFont typeface="Calibri"/>
              <a:buNone/>
            </a:pPr>
            <a:endParaRPr sz="1200" u="none"/>
          </a:p>
          <a:p>
            <a:pPr marL="0" marR="0" lvl="0" indent="0" algn="l" rtl="0">
              <a:lnSpc>
                <a:spcPct val="100000"/>
              </a:lnSpc>
              <a:spcBef>
                <a:spcPts val="0"/>
              </a:spcBef>
              <a:spcAft>
                <a:spcPts val="0"/>
              </a:spcAft>
              <a:buClr>
                <a:schemeClr val="dk1"/>
              </a:buClr>
              <a:buSzPts val="1200"/>
              <a:buFont typeface="Calibri"/>
              <a:buNone/>
            </a:pPr>
            <a:r>
              <a:rPr lang="en-US" sz="1200" u="none"/>
              <a:t>“Basquiat’s contribution was two-fold. Firstly, the enthusiasm he epitomized for incorrigible mark-making was sufficient to prompt Warhol to once again pick up a brush. It had been twenty years or thereabouts since Warhol had painted himself, choosing for these collaborations to compete with the young pretender and eschew the indolent comfort of the silkscreen.” </a:t>
            </a:r>
            <a:endParaRPr/>
          </a:p>
          <a:p>
            <a:pPr marL="0" lvl="0" indent="0" algn="l" rtl="0">
              <a:spcBef>
                <a:spcPts val="0"/>
              </a:spcBef>
              <a:spcAft>
                <a:spcPts val="0"/>
              </a:spcAft>
              <a:buNone/>
            </a:pPr>
            <a:r>
              <a:rPr lang="en-US" sz="1200" u="none"/>
              <a:t>Source: https://www.sothebys.com/en/auctions/ecatalogue/2013/may-2013-contemporary-evening-n08991/lot.61.html </a:t>
            </a: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92194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Additional information:</a:t>
            </a:r>
            <a:endParaRPr lang="en-US" sz="1200" u="none" dirty="0"/>
          </a:p>
          <a:p>
            <a:endParaRPr lang="en-US" sz="1200" u="none" dirty="0"/>
          </a:p>
          <a:p>
            <a:pPr marL="171450" indent="-171450">
              <a:buFont typeface="Arial" panose="020B0604020202020204" pitchFamily="34" charset="0"/>
              <a:buChar char="•"/>
            </a:pPr>
            <a:r>
              <a:rPr lang="en-US" sz="1200" u="none" dirty="0"/>
              <a:t>The featured image can serve as an example of Jean Michel Basquiat’s solo work. It is an invitation that Basquiat designed for a nightclub called Area. Area was an avant-garde nightclub in lower Manhattan that operated from 1983 to 1987. The club quickly became notorious for its creative, elaborate themes which rotated every six weeks. Some examples of Area themes include “Future,” “Suburbia,” “Confinement,” “Natural History,” “Faith,” “Science Fiction,” Gnarly,” “Disco,” and “Fairy Tales.” To execute these ideas, Area staff members overhauled and redecorated the 13,000 square foot club in just a few days. Andy Warhol once did a performance at Area called the </a:t>
            </a:r>
            <a:r>
              <a:rPr lang="en-US" sz="1200" i="1" u="none" dirty="0"/>
              <a:t>Invisible Sculpture</a:t>
            </a:r>
            <a:r>
              <a:rPr lang="en-US" sz="1200" u="none" dirty="0"/>
              <a:t>, in which he stood next to an empty plinth. Keith Haring once decorated the Area dancefloor. Jean Michel Basquiat occasionally DJed at Area, usually playing bebop jazz. </a:t>
            </a:r>
          </a:p>
          <a:p>
            <a:endParaRPr lang="en-US" sz="1200" u="none" dirty="0"/>
          </a:p>
          <a:p>
            <a:r>
              <a:rPr lang="en-US" sz="1200" u="none" dirty="0"/>
              <a:t>To read about Glenn O’Brien’s memories of Area, see: https://glennobrien.com/area/ </a:t>
            </a:r>
          </a:p>
        </p:txBody>
      </p:sp>
      <p:sp>
        <p:nvSpPr>
          <p:cNvPr id="4" name="Slide Number Placeholder 3"/>
          <p:cNvSpPr>
            <a:spLocks noGrp="1"/>
          </p:cNvSpPr>
          <p:nvPr>
            <p:ph type="sldNum" sz="quarter" idx="10"/>
          </p:nvPr>
        </p:nvSpPr>
        <p:spPr/>
        <p:txBody>
          <a:bodyPr/>
          <a:lstStyle/>
          <a:p>
            <a:fld id="{29FFAF48-F87A-4392-A50B-41E5DA71171D}" type="slidenum">
              <a:rPr lang="en-US" smtClean="0"/>
              <a:t>10</a:t>
            </a:fld>
            <a:endParaRPr lang="en-US"/>
          </a:p>
        </p:txBody>
      </p:sp>
    </p:spTree>
    <p:extLst>
      <p:ext uri="{BB962C8B-B14F-4D97-AF65-F5344CB8AC3E}">
        <p14:creationId xmlns:p14="http://schemas.microsoft.com/office/powerpoint/2010/main" val="50284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6966098" cy="365125"/>
          </a:xfrm>
        </p:spPr>
        <p:txBody>
          <a:bodyPr/>
          <a:lstStyle/>
          <a:p>
            <a:r>
              <a:rPr lang="en-US"/>
              <a:t>© The Andy Warhol Museum, on of the four Carnegie Museums of Pittsburgh. All rights reserved.</a:t>
            </a:r>
            <a:endParaRPr lang="en-US" dirty="0"/>
          </a:p>
        </p:txBody>
      </p:sp>
    </p:spTree>
    <p:extLst>
      <p:ext uri="{BB962C8B-B14F-4D97-AF65-F5344CB8AC3E}">
        <p14:creationId xmlns:p14="http://schemas.microsoft.com/office/powerpoint/2010/main" val="292635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56848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33837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5"/>
          <p:cNvSpPr txBox="1">
            <a:spLocks noGrp="1"/>
          </p:cNvSpPr>
          <p:nvPr>
            <p:ph type="dt" idx="10"/>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35"/>
          <p:cNvSpPr txBox="1">
            <a:spLocks noGrp="1"/>
          </p:cNvSpPr>
          <p:nvPr>
            <p:ph type="body" idx="3"/>
          </p:nvPr>
        </p:nvSpPr>
        <p:spPr>
          <a:xfrm>
            <a:off x="838200" y="5791201"/>
            <a:ext cx="5181600" cy="565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171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100"/>
            </a:lvl1pPr>
          </a:lstStyle>
          <a:p>
            <a:r>
              <a:rPr lang="en-US"/>
              <a:t>© The Andy Warhol Museum, one of the four Carnegie Museums of Pittsburgh. All rights reserved.</a:t>
            </a:r>
            <a:endParaRPr lang="en-US" dirty="0"/>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275288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aseline="0"/>
            </a:lvl1pPr>
          </a:lstStyle>
          <a:p>
            <a:r>
              <a:rPr lang="en-US" dirty="0"/>
              <a:t>Quote block</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Attribution, source, date</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86187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5181600" cy="3965575"/>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
        <p:nvSpPr>
          <p:cNvPr id="8" name="Content Placeholder 2"/>
          <p:cNvSpPr>
            <a:spLocks noGrp="1"/>
          </p:cNvSpPr>
          <p:nvPr>
            <p:ph sz="half" idx="13" hasCustomPrompt="1"/>
          </p:nvPr>
        </p:nvSpPr>
        <p:spPr>
          <a:xfrm>
            <a:off x="838200" y="5791201"/>
            <a:ext cx="5181600" cy="565150"/>
          </a:xfrm>
        </p:spPr>
        <p:txBody>
          <a:bodyPr>
            <a:normAutofit/>
          </a:bodyPr>
          <a:lstStyle>
            <a:lvl1pPr marL="0" indent="0">
              <a:buNone/>
              <a:defRPr sz="1200" baseline="0"/>
            </a:lvl1pPr>
          </a:lstStyle>
          <a:p>
            <a:pPr lvl="0"/>
            <a:r>
              <a:rPr lang="en-US" sz="1200" dirty="0"/>
              <a:t>Insert image credit here. Use same image credit as on website; no line breaks, instead use commas between l</a:t>
            </a:r>
            <a:endParaRPr lang="en-US" dirty="0"/>
          </a:p>
        </p:txBody>
      </p:sp>
    </p:spTree>
    <p:extLst>
      <p:ext uri="{BB962C8B-B14F-4D97-AF65-F5344CB8AC3E}">
        <p14:creationId xmlns:p14="http://schemas.microsoft.com/office/powerpoint/2010/main" val="392029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Compare two images</a:t>
            </a:r>
          </a:p>
        </p:txBody>
      </p:sp>
      <p:sp>
        <p:nvSpPr>
          <p:cNvPr id="3" name="Text Placeholder 2"/>
          <p:cNvSpPr>
            <a:spLocks noGrp="1"/>
          </p:cNvSpPr>
          <p:nvPr>
            <p:ph type="body" idx="1" hasCustomPrompt="1"/>
          </p:nvPr>
        </p:nvSpPr>
        <p:spPr>
          <a:xfrm>
            <a:off x="839788" y="1681163"/>
            <a:ext cx="5157787" cy="823912"/>
          </a:xfrm>
        </p:spPr>
        <p:txBody>
          <a:bodyPr anchor="t" anchorCtr="0"/>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1</a:t>
            </a:r>
          </a:p>
        </p:txBody>
      </p:sp>
      <p:sp>
        <p:nvSpPr>
          <p:cNvPr id="4" name="Content Placeholder 3"/>
          <p:cNvSpPr>
            <a:spLocks noGrp="1"/>
          </p:cNvSpPr>
          <p:nvPr>
            <p:ph sz="half" idx="2" hasCustomPrompt="1"/>
          </p:nvPr>
        </p:nvSpPr>
        <p:spPr>
          <a:xfrm>
            <a:off x="839788" y="2505075"/>
            <a:ext cx="5157787" cy="368458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t" anchorCtr="0"/>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2</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 The Andy Warhol Museum, on of the four Carnegie Museums of Pittsburgh. All rights reserved.</a:t>
            </a:r>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sp>
        <p:nvSpPr>
          <p:cNvPr id="9" name="Slide Number Placeholder 8"/>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52310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 The Andy Warhol Museum, on of the four Carnegie Museums of Pittsburgh. All rights reserved.</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
        <p:nvSpPr>
          <p:cNvPr id="5" name="Slide Number Placeholder 4"/>
          <p:cNvSpPr>
            <a:spLocks noGrp="1"/>
          </p:cNvSpPr>
          <p:nvPr>
            <p:ph type="sldNum" sz="quarter" idx="12"/>
          </p:nvPr>
        </p:nvSpPr>
        <p:spPr/>
        <p:txBody>
          <a:bodyPr/>
          <a:lstStyle/>
          <a:p>
            <a:fld id="{C04C6E05-80C9-3F4B-B332-39A190717F29}" type="slidenum">
              <a:rPr lang="en-US" smtClean="0"/>
              <a:t>‹#›</a:t>
            </a:fld>
            <a:endParaRPr lang="en-US"/>
          </a:p>
        </p:txBody>
      </p:sp>
      <p:sp>
        <p:nvSpPr>
          <p:cNvPr id="6" name="Content Placeholder 2"/>
          <p:cNvSpPr>
            <a:spLocks noGrp="1"/>
          </p:cNvSpPr>
          <p:nvPr>
            <p:ph idx="1" hasCustomPrompt="1"/>
          </p:nvPr>
        </p:nvSpPr>
        <p:spPr>
          <a:xfrm>
            <a:off x="838200" y="1825625"/>
            <a:ext cx="10515600" cy="435133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199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The Andy Warhol Museum, on of the four Carnegie Museums of Pittsburgh. All rights reserved.</a:t>
            </a:r>
          </a:p>
        </p:txBody>
      </p:sp>
      <p:sp>
        <p:nvSpPr>
          <p:cNvPr id="3" name="Footer Placeholder 2"/>
          <p:cNvSpPr>
            <a:spLocks noGrp="1"/>
          </p:cNvSpPr>
          <p:nvPr>
            <p:ph type="ftr" sz="quarter" idx="11"/>
          </p:nvPr>
        </p:nvSpPr>
        <p:spPr/>
        <p:txBody>
          <a:bodyPr/>
          <a:lstStyle/>
          <a:p>
            <a:r>
              <a:rPr lang="en-US"/>
              <a:t>© The Andy Warhol Museum, one of the four Carnegie Museums of Pittsburgh. All rights reserved.</a:t>
            </a:r>
          </a:p>
        </p:txBody>
      </p:sp>
      <p:sp>
        <p:nvSpPr>
          <p:cNvPr id="4" name="Slide Number Placeholder 3"/>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334202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394737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407040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73152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Arial" charset="0"/>
                <a:ea typeface="Arial" charset="0"/>
                <a:cs typeface="Arial" charset="0"/>
              </a:defRPr>
            </a:lvl1pPr>
          </a:lstStyle>
          <a:p>
            <a:r>
              <a:rPr lang="en-US"/>
              <a:t>© The Andy Warhol Museum, on of the four Carnegie Museums of Pittsburgh. All rights reserved.</a:t>
            </a:r>
            <a:endParaRPr lang="en-US" dirty="0"/>
          </a:p>
        </p:txBody>
      </p:sp>
      <p:sp>
        <p:nvSpPr>
          <p:cNvPr id="5" name="Footer Placeholder 4"/>
          <p:cNvSpPr>
            <a:spLocks noGrp="1"/>
          </p:cNvSpPr>
          <p:nvPr>
            <p:ph type="ftr" sz="quarter" idx="3"/>
          </p:nvPr>
        </p:nvSpPr>
        <p:spPr>
          <a:xfrm>
            <a:off x="2613837" y="6365063"/>
            <a:ext cx="696432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a:t>© The Andy Warhol Museum, one of the four Carnegie Museums of Pittsburgh. All rights reserved.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C04C6E05-80C9-3F4B-B332-39A190717F29}" type="slidenum">
              <a:rPr lang="en-US" smtClean="0"/>
              <a:pPr/>
              <a:t>‹#›</a:t>
            </a:fld>
            <a:endParaRPr lang="en-US" dirty="0"/>
          </a:p>
        </p:txBody>
      </p:sp>
    </p:spTree>
    <p:extLst>
      <p:ext uri="{BB962C8B-B14F-4D97-AF65-F5344CB8AC3E}">
        <p14:creationId xmlns:p14="http://schemas.microsoft.com/office/powerpoint/2010/main" val="3124383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Warhol and Basquiat: </a:t>
            </a:r>
            <a:br>
              <a:rPr lang="en-US" dirty="0"/>
            </a:br>
            <a:r>
              <a:rPr lang="en-US" dirty="0"/>
              <a:t>Collaboration and Contrast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533" y="4474000"/>
            <a:ext cx="3488934" cy="470140"/>
          </a:xfrm>
          <a:prstGeom prst="rect">
            <a:avLst/>
          </a:prstGeom>
        </p:spPr>
      </p:pic>
    </p:spTree>
    <p:extLst>
      <p:ext uri="{BB962C8B-B14F-4D97-AF65-F5344CB8AC3E}">
        <p14:creationId xmlns:p14="http://schemas.microsoft.com/office/powerpoint/2010/main" val="234283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Styles</a:t>
            </a:r>
          </a:p>
        </p:txBody>
      </p:sp>
      <p:sp>
        <p:nvSpPr>
          <p:cNvPr id="6" name="Content Placeholder 5"/>
          <p:cNvSpPr>
            <a:spLocks noGrp="1"/>
          </p:cNvSpPr>
          <p:nvPr>
            <p:ph sz="half" idx="2"/>
          </p:nvPr>
        </p:nvSpPr>
        <p:spPr>
          <a:xfrm>
            <a:off x="4029333" y="1492721"/>
            <a:ext cx="7324467" cy="4343400"/>
          </a:xfrm>
        </p:spPr>
        <p:txBody>
          <a:bodyPr>
            <a:noAutofit/>
          </a:bodyPr>
          <a:lstStyle/>
          <a:p>
            <a:pPr marL="0" indent="0">
              <a:buNone/>
            </a:pPr>
            <a:endParaRPr lang="en-US" sz="2200" dirty="0"/>
          </a:p>
          <a:p>
            <a:r>
              <a:rPr lang="en-US" sz="2200" dirty="0"/>
              <a:t>Both artists took inspiration from mass media; they appropriated words and images from books, magazines, newspapers, and television.</a:t>
            </a:r>
          </a:p>
          <a:p>
            <a:r>
              <a:rPr lang="en-US" sz="2200" dirty="0"/>
              <a:t>Basquiat’s solo work tended to be very dense and busy, with many layers of different words, symbols, and images.</a:t>
            </a:r>
          </a:p>
          <a:p>
            <a:r>
              <a:rPr lang="en-US" sz="2200" dirty="0"/>
              <a:t>Warhol’s solo work was usually simpler and more straightforward, focusing on a single person or object.                   </a:t>
            </a:r>
          </a:p>
          <a:p>
            <a:pPr marL="0" indent="0" algn="ctr">
              <a:buNone/>
            </a:pPr>
            <a:endParaRPr lang="en-US" sz="2200" b="1" dirty="0"/>
          </a:p>
          <a:p>
            <a:pPr marL="0" indent="0">
              <a:buNone/>
            </a:pPr>
            <a:endParaRPr lang="en-US" sz="2200" dirty="0"/>
          </a:p>
          <a:p>
            <a:pPr marL="0" indent="0">
              <a:buNone/>
            </a:pPr>
            <a:endParaRPr lang="en-US" sz="2200" dirty="0"/>
          </a:p>
        </p:txBody>
      </p:sp>
      <p:sp>
        <p:nvSpPr>
          <p:cNvPr id="7" name="Content Placeholder 2"/>
          <p:cNvSpPr>
            <a:spLocks noGrp="1"/>
          </p:cNvSpPr>
          <p:nvPr>
            <p:ph sz="half" idx="13"/>
          </p:nvPr>
        </p:nvSpPr>
        <p:spPr>
          <a:xfrm>
            <a:off x="883025" y="5817706"/>
            <a:ext cx="3016623" cy="969636"/>
          </a:xfrm>
        </p:spPr>
        <p:txBody>
          <a:bodyPr>
            <a:normAutofit/>
          </a:bodyPr>
          <a:lstStyle>
            <a:lvl1pPr marL="0" indent="0">
              <a:buNone/>
              <a:defRPr sz="1200" baseline="0"/>
            </a:lvl1pPr>
          </a:lstStyle>
          <a:p>
            <a:pPr lvl="0"/>
            <a:r>
              <a:rPr lang="en-US" sz="900" b="0" i="1" u="none" strike="noStrike" dirty="0">
                <a:solidFill>
                  <a:srgbClr val="000000"/>
                </a:solidFill>
                <a:effectLst/>
                <a:latin typeface="Arial" panose="020B0604020202020204" pitchFamily="34" charset="0"/>
                <a:cs typeface="Arial" panose="020B0604020202020204" pitchFamily="34" charset="0"/>
              </a:rPr>
              <a:t>Invitation (for Jean-Michel Basquiat and Eric Goode's birthday party at Area, New York, December 19, 1986),</a:t>
            </a:r>
            <a:r>
              <a:rPr lang="en-US" sz="900" i="1"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1986</a:t>
            </a:r>
            <a:r>
              <a:rPr lang="en-US" sz="900" dirty="0">
                <a:solidFill>
                  <a:srgbClr val="000000"/>
                </a:solidFill>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TC512.75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10" name="Content Placeholder 9" descr="Poster illustrated by Jean-Michel Basquiat featuring many small drawings in black, white, and red. ">
            <a:extLst>
              <a:ext uri="{FF2B5EF4-FFF2-40B4-BE49-F238E27FC236}">
                <a16:creationId xmlns:a16="http://schemas.microsoft.com/office/drawing/2014/main" id="{183B1A7D-E86A-4DDC-8147-0D4BFEFD275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7885" y="1492720"/>
            <a:ext cx="2793789" cy="4343400"/>
          </a:xfrm>
        </p:spPr>
      </p:pic>
    </p:spTree>
    <p:extLst>
      <p:ext uri="{BB962C8B-B14F-4D97-AF65-F5344CB8AC3E}">
        <p14:creationId xmlns:p14="http://schemas.microsoft.com/office/powerpoint/2010/main" val="83433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93935" y="1611312"/>
            <a:ext cx="6460563" cy="4343400"/>
          </a:xfrm>
        </p:spPr>
        <p:txBody>
          <a:bodyPr>
            <a:noAutofit/>
          </a:bodyPr>
          <a:lstStyle/>
          <a:p>
            <a:r>
              <a:rPr lang="en-US" sz="2200" dirty="0"/>
              <a:t>Basquiat would often paint directly on top of what Warhol had painted, covering and concealing most of what Warhol had done.</a:t>
            </a:r>
          </a:p>
          <a:p>
            <a:r>
              <a:rPr lang="en-US" sz="2200" dirty="0"/>
              <a:t>He did this, in part, to encourage Warhol to add more layers to the artwork. Since Warhol’s solo work tended to focus on one image, he was not inclined to paint as many layers as Basquiat. </a:t>
            </a:r>
          </a:p>
          <a:p>
            <a:r>
              <a:rPr lang="en-US" sz="2200" dirty="0"/>
              <a:t>This practice also recalls the nature of graffiti art, where new artists paint on top of older pieces on graffitied walls.</a:t>
            </a:r>
            <a:br>
              <a:rPr lang="en-US" sz="2200" dirty="0"/>
            </a:br>
            <a:endParaRPr lang="en-US" sz="2200" dirty="0"/>
          </a:p>
          <a:p>
            <a:pPr marL="0" indent="0" algn="ctr">
              <a:buNone/>
            </a:pPr>
            <a:r>
              <a:rPr lang="en-US" sz="2200" b="1" dirty="0"/>
              <a:t>How would you feel if your collaborator covered up something you had created?</a:t>
            </a:r>
            <a:endParaRPr lang="en-US" sz="2200" b="1" u="sng" dirty="0"/>
          </a:p>
          <a:p>
            <a:pPr marL="0" indent="0">
              <a:buNone/>
            </a:pPr>
            <a:endParaRPr lang="en-US" sz="2200" dirty="0"/>
          </a:p>
        </p:txBody>
      </p:sp>
      <p:sp>
        <p:nvSpPr>
          <p:cNvPr id="7" name="Content Placeholder 2"/>
          <p:cNvSpPr>
            <a:spLocks noGrp="1"/>
          </p:cNvSpPr>
          <p:nvPr>
            <p:ph sz="half" idx="13"/>
          </p:nvPr>
        </p:nvSpPr>
        <p:spPr>
          <a:xfrm>
            <a:off x="1027394" y="5568463"/>
            <a:ext cx="3112855" cy="969636"/>
          </a:xfrm>
        </p:spPr>
        <p:txBody>
          <a:bodyPr>
            <a:normAutofit/>
          </a:bodyPr>
          <a:lstStyle>
            <a:lvl1pPr marL="0" indent="0">
              <a:buNone/>
              <a:defRPr sz="1200" baseline="0"/>
            </a:lvl1pPr>
          </a:lstStyle>
          <a:p>
            <a:pPr lvl="0"/>
            <a:r>
              <a:rPr lang="en-US" sz="900" b="0" i="0" u="none" strike="noStrike" dirty="0">
                <a:solidFill>
                  <a:srgbClr val="000000"/>
                </a:solidFill>
                <a:effectLst/>
                <a:latin typeface="Arial" panose="020B0604020202020204" pitchFamily="34" charset="0"/>
                <a:cs typeface="Arial" panose="020B0604020202020204" pitchFamily="34" charset="0"/>
              </a:rPr>
              <a:t>Jean-Michel Basquiat, Andy Warhol,</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Collaboration (Lobster),</a:t>
            </a:r>
            <a:r>
              <a:rPr lang="en-US" sz="900" i="1"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1984-1985,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1998.1.491</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9" name="Content Placeholder 8" descr="A painting by Jean-Michel Basquiat and Andy Warhol. White blocks of paint cover Warhol's print of a green lobster. The text &quot;WORST LOBST&quot; is circled and crossed out by Basquiat. " title="Collaboration (Lobster), 1984-1985">
            <a:extLst>
              <a:ext uri="{FF2B5EF4-FFF2-40B4-BE49-F238E27FC236}">
                <a16:creationId xmlns:a16="http://schemas.microsoft.com/office/drawing/2014/main" id="{A1B3A156-C998-43B4-92E7-4336E391BE9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7394" y="1611312"/>
            <a:ext cx="3158470" cy="3965575"/>
          </a:xfrm>
        </p:spPr>
      </p:pic>
      <p:sp>
        <p:nvSpPr>
          <p:cNvPr id="12" name="Title 11">
            <a:extLst>
              <a:ext uri="{FF2B5EF4-FFF2-40B4-BE49-F238E27FC236}">
                <a16:creationId xmlns:a16="http://schemas.microsoft.com/office/drawing/2014/main" id="{C81941C7-30D6-4576-B82A-178D1F32A4BC}"/>
              </a:ext>
            </a:extLst>
          </p:cNvPr>
          <p:cNvSpPr>
            <a:spLocks noGrp="1"/>
          </p:cNvSpPr>
          <p:nvPr>
            <p:ph type="title"/>
          </p:nvPr>
        </p:nvSpPr>
        <p:spPr/>
        <p:txBody>
          <a:bodyPr/>
          <a:lstStyle/>
          <a:p>
            <a:r>
              <a:rPr lang="en-US" dirty="0"/>
              <a:t>Layers and Coverups </a:t>
            </a:r>
          </a:p>
        </p:txBody>
      </p:sp>
    </p:spTree>
    <p:extLst>
      <p:ext uri="{BB962C8B-B14F-4D97-AF65-F5344CB8AC3E}">
        <p14:creationId xmlns:p14="http://schemas.microsoft.com/office/powerpoint/2010/main" val="213951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67263" y="1198605"/>
            <a:ext cx="5257801" cy="4210261"/>
          </a:xfrm>
        </p:spPr>
        <p:txBody>
          <a:bodyPr>
            <a:noAutofit/>
          </a:bodyPr>
          <a:lstStyle/>
          <a:p>
            <a:pPr marL="0" indent="0">
              <a:buNone/>
            </a:pPr>
            <a:endParaRPr lang="en-US" sz="2200" dirty="0"/>
          </a:p>
          <a:p>
            <a:r>
              <a:rPr lang="en-US" sz="2200" dirty="0"/>
              <a:t>Basquiat frequently wrote words on his paintings and then crossed the words out, still leaving them readable.</a:t>
            </a:r>
          </a:p>
          <a:p>
            <a:r>
              <a:rPr lang="en-US" sz="2200" dirty="0"/>
              <a:t>He thought that obscuring the word would make the viewer want to read them more.</a:t>
            </a:r>
          </a:p>
          <a:p>
            <a:endParaRPr lang="en-US" sz="2200" dirty="0"/>
          </a:p>
          <a:p>
            <a:pPr marL="0" indent="0" algn="ctr">
              <a:buNone/>
            </a:pPr>
            <a:r>
              <a:rPr lang="en-US" sz="2200" b="1" dirty="0"/>
              <a:t>If you were taking turns collaborating on an artwork with someone else, would you rather go first or second? Why?</a:t>
            </a:r>
          </a:p>
          <a:p>
            <a:pPr marL="0" indent="0">
              <a:buNone/>
            </a:pPr>
            <a:endParaRPr lang="en-US" sz="2200" dirty="0"/>
          </a:p>
        </p:txBody>
      </p:sp>
      <p:sp>
        <p:nvSpPr>
          <p:cNvPr id="7" name="Content Placeholder 2"/>
          <p:cNvSpPr>
            <a:spLocks noGrp="1"/>
          </p:cNvSpPr>
          <p:nvPr>
            <p:ph sz="half" idx="13"/>
          </p:nvPr>
        </p:nvSpPr>
        <p:spPr>
          <a:xfrm>
            <a:off x="980730" y="5433818"/>
            <a:ext cx="4120444" cy="969636"/>
          </a:xfrm>
        </p:spPr>
        <p:txBody>
          <a:bodyPr>
            <a:normAutofit/>
          </a:bodyPr>
          <a:lstStyle>
            <a:lvl1pPr marL="0" indent="0">
              <a:buNone/>
              <a:defRPr sz="1200" baseline="0"/>
            </a:lvl1pPr>
          </a:lstStyle>
          <a:p>
            <a:pPr lvl="0"/>
            <a:r>
              <a:rPr lang="en-US" sz="1000" b="0" i="0" u="none" strike="noStrike" dirty="0">
                <a:solidFill>
                  <a:srgbClr val="000000"/>
                </a:solidFill>
                <a:effectLst/>
                <a:latin typeface="Arial" panose="020B0604020202020204" pitchFamily="34" charset="0"/>
                <a:cs typeface="Arial" panose="020B0604020202020204" pitchFamily="34" charset="0"/>
              </a:rPr>
              <a:t>Andy Warhol, Jean-Michel Basquiat,</a:t>
            </a:r>
            <a:r>
              <a:rPr lang="en-US" sz="1000" dirty="0">
                <a:latin typeface="Arial" panose="020B0604020202020204" pitchFamily="34" charset="0"/>
                <a:cs typeface="Arial" panose="020B0604020202020204" pitchFamily="34" charset="0"/>
              </a:rPr>
              <a:t> </a:t>
            </a:r>
            <a:r>
              <a:rPr lang="en-US" sz="1000" b="0" i="1" u="none" strike="noStrike" dirty="0">
                <a:solidFill>
                  <a:srgbClr val="000000"/>
                </a:solidFill>
                <a:effectLst/>
                <a:latin typeface="Arial" panose="020B0604020202020204" pitchFamily="34" charset="0"/>
                <a:cs typeface="Arial" panose="020B0604020202020204" pitchFamily="34" charset="0"/>
              </a:rPr>
              <a:t>Collaboration (Crab)</a:t>
            </a:r>
            <a:r>
              <a:rPr lang="en-US" sz="1000" b="0" i="0" u="none" strike="noStrike" dirty="0">
                <a:solidFill>
                  <a:srgbClr val="000000"/>
                </a:solidFill>
                <a:effectLst/>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1984-1985,</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1000" dirty="0">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1998.1.490</a:t>
            </a:r>
            <a:r>
              <a:rPr lang="en-US" sz="10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sp>
        <p:nvSpPr>
          <p:cNvPr id="12" name="Title 11">
            <a:extLst>
              <a:ext uri="{FF2B5EF4-FFF2-40B4-BE49-F238E27FC236}">
                <a16:creationId xmlns:a16="http://schemas.microsoft.com/office/drawing/2014/main" id="{C81941C7-30D6-4576-B82A-178D1F32A4BC}"/>
              </a:ext>
            </a:extLst>
          </p:cNvPr>
          <p:cNvSpPr>
            <a:spLocks noGrp="1"/>
          </p:cNvSpPr>
          <p:nvPr>
            <p:ph type="title"/>
          </p:nvPr>
        </p:nvSpPr>
        <p:spPr>
          <a:xfrm>
            <a:off x="980730" y="365125"/>
            <a:ext cx="10515600" cy="1078166"/>
          </a:xfrm>
        </p:spPr>
        <p:txBody>
          <a:bodyPr/>
          <a:lstStyle/>
          <a:p>
            <a:r>
              <a:rPr lang="en-US" dirty="0"/>
              <a:t>Crossing Out</a:t>
            </a:r>
          </a:p>
        </p:txBody>
      </p:sp>
      <p:pic>
        <p:nvPicPr>
          <p:cNvPr id="8" name="Content Placeholder 7" descr="A painting by Jean-Michel Basquiat and Andy Warhol with a red background. Yellow paint covers Warhol's black and green prints of a crab. The text &quot;CRAB&quot; has been crossed out with white lines.">
            <a:extLst>
              <a:ext uri="{FF2B5EF4-FFF2-40B4-BE49-F238E27FC236}">
                <a16:creationId xmlns:a16="http://schemas.microsoft.com/office/drawing/2014/main" id="{38E33D68-2970-4D42-AC6C-5EE92D9B63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0730" y="1443291"/>
            <a:ext cx="4972740" cy="3968496"/>
          </a:xfrm>
        </p:spPr>
      </p:pic>
    </p:spTree>
    <p:extLst>
      <p:ext uri="{BB962C8B-B14F-4D97-AF65-F5344CB8AC3E}">
        <p14:creationId xmlns:p14="http://schemas.microsoft.com/office/powerpoint/2010/main" val="249733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Mixed Media</a:t>
            </a:r>
          </a:p>
        </p:txBody>
      </p:sp>
      <p:sp>
        <p:nvSpPr>
          <p:cNvPr id="6" name="Content Placeholder 5"/>
          <p:cNvSpPr>
            <a:spLocks noGrp="1"/>
          </p:cNvSpPr>
          <p:nvPr>
            <p:ph sz="half" idx="2"/>
          </p:nvPr>
        </p:nvSpPr>
        <p:spPr>
          <a:xfrm>
            <a:off x="6300788" y="1690688"/>
            <a:ext cx="5181600" cy="4089010"/>
          </a:xfrm>
        </p:spPr>
        <p:txBody>
          <a:bodyPr>
            <a:normAutofit/>
          </a:bodyPr>
          <a:lstStyle/>
          <a:p>
            <a:r>
              <a:rPr lang="en-US" sz="2200" dirty="0"/>
              <a:t>Basquiat liked to paint on a variety of surfaces other than canvas.</a:t>
            </a:r>
          </a:p>
          <a:p>
            <a:r>
              <a:rPr lang="en-US" sz="2200" dirty="0"/>
              <a:t>Some of Basquiat’s solo pieces were painted on cardboard boxes, wooden doors, clothing, and even his own refrigerator. </a:t>
            </a:r>
          </a:p>
          <a:p>
            <a:r>
              <a:rPr lang="en-US" sz="2200" dirty="0"/>
              <a:t>Although they did most of their collaborations on canvas, Warhol and Basquiat occasionally painted on unconventional surfaces, such as the flattened cardboard box seen here.</a:t>
            </a:r>
          </a:p>
        </p:txBody>
      </p:sp>
      <p:sp>
        <p:nvSpPr>
          <p:cNvPr id="7" name="Content Placeholder 2"/>
          <p:cNvSpPr>
            <a:spLocks noGrp="1"/>
          </p:cNvSpPr>
          <p:nvPr>
            <p:ph sz="half" idx="13"/>
          </p:nvPr>
        </p:nvSpPr>
        <p:spPr>
          <a:xfrm>
            <a:off x="795336" y="5204838"/>
            <a:ext cx="3584160" cy="765748"/>
          </a:xfrm>
        </p:spPr>
        <p:txBody>
          <a:bodyPr>
            <a:normAutofit/>
          </a:bodyPr>
          <a:lstStyle>
            <a:lvl1pPr marL="0" indent="0">
              <a:buNone/>
              <a:defRPr sz="1200" baseline="0"/>
            </a:lvl1pPr>
          </a:lstStyle>
          <a:p>
            <a:pPr lvl="0"/>
            <a:r>
              <a:rPr lang="en-US" sz="900" b="0" i="0" u="none" strike="noStrike" dirty="0">
                <a:solidFill>
                  <a:srgbClr val="000000"/>
                </a:solidFill>
                <a:effectLst/>
                <a:latin typeface="Arial" panose="020B0604020202020204" pitchFamily="34" charset="0"/>
                <a:cs typeface="Arial" panose="020B0604020202020204" pitchFamily="34" charset="0"/>
              </a:rPr>
              <a:t>Andy Warhol, Jean-Michel Basquiat,</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Dentures/Keep Frozen</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1998.1.2119</a:t>
            </a:r>
            <a:r>
              <a:rPr lang="en-US" sz="900" dirty="0">
                <a:latin typeface="Arial" panose="020B0604020202020204" pitchFamily="34" charset="0"/>
                <a:cs typeface="Arial" panose="020B0604020202020204" pitchFamily="34" charset="0"/>
              </a:rPr>
              <a:t> </a:t>
            </a:r>
            <a:endParaRPr lang="en-US" sz="900" i="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10" name="Content Placeholder 9" descr="A painting by Jean-Michel Basquiat and Andy Warhol done on a flattened cardboard box. Warhol's rendering of a set of dentures in black paint dominates the center of the artwork, and a painting of a black head with big white teeth and red eyes by Basquiat appears on the right side. The numbers &quot;1985&quot; appear multiple times.">
            <a:extLst>
              <a:ext uri="{FF2B5EF4-FFF2-40B4-BE49-F238E27FC236}">
                <a16:creationId xmlns:a16="http://schemas.microsoft.com/office/drawing/2014/main" id="{6DFCC096-E686-4861-B483-9A8B2ECF60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1690688"/>
            <a:ext cx="5181600" cy="3451967"/>
          </a:xfrm>
        </p:spPr>
      </p:pic>
    </p:spTree>
    <p:extLst>
      <p:ext uri="{BB962C8B-B14F-4D97-AF65-F5344CB8AC3E}">
        <p14:creationId xmlns:p14="http://schemas.microsoft.com/office/powerpoint/2010/main" val="368871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268520"/>
            <a:ext cx="10515600" cy="2852737"/>
          </a:xfrm>
        </p:spPr>
        <p:txBody>
          <a:bodyPr>
            <a:noAutofit/>
          </a:bodyPr>
          <a:lstStyle/>
          <a:p>
            <a:pPr>
              <a:lnSpc>
                <a:spcPct val="100000"/>
              </a:lnSpc>
              <a:spcBef>
                <a:spcPct val="50000"/>
              </a:spcBef>
            </a:pPr>
            <a:r>
              <a:rPr lang="en-US" altLang="en-US" sz="3200" dirty="0"/>
              <a:t>“Jean-Michel and Andy achieved a healthy balance. Jean respected Andy's philosophy and was in awe of his accomplishments and mastery of color and images. Andy was amazed by the ease with which Jean composed and constructed his paintings and was constantly surprised by the never-ending flow of new ideas. Each one inspired the other to outdo the next. The collaborations were seemingly effortless. It was a physical conversation happening in paint instead of words…"</a:t>
            </a:r>
          </a:p>
        </p:txBody>
      </p:sp>
      <p:sp>
        <p:nvSpPr>
          <p:cNvPr id="3" name="Text Placeholder 2"/>
          <p:cNvSpPr>
            <a:spLocks noGrp="1"/>
          </p:cNvSpPr>
          <p:nvPr>
            <p:ph type="body" idx="1"/>
          </p:nvPr>
        </p:nvSpPr>
        <p:spPr>
          <a:xfrm>
            <a:off x="831850" y="5398482"/>
            <a:ext cx="10515600" cy="966581"/>
          </a:xfrm>
        </p:spPr>
        <p:txBody>
          <a:bodyPr/>
          <a:lstStyle/>
          <a:p>
            <a:r>
              <a:rPr lang="en-US" dirty="0"/>
              <a:t>Keith Haring in "Painting the Third Man'', 1988 reprinted in: </a:t>
            </a:r>
            <a:r>
              <a:rPr lang="en-US" dirty="0" err="1"/>
              <a:t>Exh</a:t>
            </a:r>
            <a:r>
              <a:rPr lang="en-US" dirty="0"/>
              <a:t>. Cat., Milwaukee Art Museum, </a:t>
            </a:r>
            <a:r>
              <a:rPr lang="en-US" i="1" dirty="0"/>
              <a:t>Andy Warhol: The Last Decade</a:t>
            </a:r>
            <a:r>
              <a:rPr lang="en-US" dirty="0"/>
              <a:t>, 2009</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119742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Discussion Questions</a:t>
            </a:r>
          </a:p>
        </p:txBody>
      </p:sp>
      <p:sp>
        <p:nvSpPr>
          <p:cNvPr id="6" name="Content Placeholder 5"/>
          <p:cNvSpPr>
            <a:spLocks noGrp="1"/>
          </p:cNvSpPr>
          <p:nvPr>
            <p:ph sz="half" idx="2"/>
          </p:nvPr>
        </p:nvSpPr>
        <p:spPr>
          <a:xfrm>
            <a:off x="838200" y="1557744"/>
            <a:ext cx="10655300" cy="4423956"/>
          </a:xfrm>
        </p:spPr>
        <p:txBody>
          <a:bodyPr>
            <a:noAutofit/>
          </a:bodyPr>
          <a:lstStyle/>
          <a:p>
            <a:pPr>
              <a:lnSpc>
                <a:spcPct val="100000"/>
              </a:lnSpc>
              <a:spcBef>
                <a:spcPts val="0"/>
              </a:spcBef>
              <a:buClr>
                <a:schemeClr val="dk1"/>
              </a:buClr>
              <a:buSzPct val="100000"/>
              <a:buFont typeface="Arial" panose="020B0604020202020204" pitchFamily="34" charset="0"/>
              <a:buChar char="•"/>
            </a:pPr>
            <a:endParaRPr lang="en-US" sz="2200" dirty="0"/>
          </a:p>
          <a:p>
            <a:pPr>
              <a:lnSpc>
                <a:spcPct val="100000"/>
              </a:lnSpc>
              <a:spcBef>
                <a:spcPts val="0"/>
              </a:spcBef>
              <a:buClr>
                <a:schemeClr val="dk1"/>
              </a:buClr>
              <a:buSzPct val="100000"/>
              <a:buFont typeface="Arial" panose="020B0604020202020204" pitchFamily="34" charset="0"/>
              <a:buChar char="•"/>
            </a:pPr>
            <a:endParaRPr lang="en-US" sz="3200" dirty="0"/>
          </a:p>
          <a:p>
            <a:pPr>
              <a:lnSpc>
                <a:spcPct val="100000"/>
              </a:lnSpc>
              <a:spcBef>
                <a:spcPts val="0"/>
              </a:spcBef>
              <a:buClr>
                <a:schemeClr val="dk1"/>
              </a:buClr>
              <a:buSzPct val="100000"/>
              <a:buFont typeface="Arial" panose="020B0604020202020204" pitchFamily="34" charset="0"/>
              <a:buChar char="•"/>
            </a:pPr>
            <a:r>
              <a:rPr lang="en-US" sz="3200" dirty="0"/>
              <a:t>How is working collaboratively different from working independently?</a:t>
            </a:r>
          </a:p>
          <a:p>
            <a:pPr marL="0" indent="0">
              <a:lnSpc>
                <a:spcPct val="100000"/>
              </a:lnSpc>
              <a:spcBef>
                <a:spcPts val="0"/>
              </a:spcBef>
              <a:buClr>
                <a:schemeClr val="dk1"/>
              </a:buClr>
              <a:buSzPct val="100000"/>
              <a:buNone/>
            </a:pPr>
            <a:endParaRPr lang="en-US" sz="3200" dirty="0"/>
          </a:p>
          <a:p>
            <a:pPr>
              <a:lnSpc>
                <a:spcPct val="100000"/>
              </a:lnSpc>
              <a:spcBef>
                <a:spcPts val="0"/>
              </a:spcBef>
              <a:buClr>
                <a:schemeClr val="dk1"/>
              </a:buClr>
              <a:buSzPct val="100000"/>
              <a:buFont typeface="Arial" panose="020B0604020202020204" pitchFamily="34" charset="0"/>
              <a:buChar char="•"/>
            </a:pPr>
            <a:r>
              <a:rPr lang="en-US" sz="3200" dirty="0"/>
              <a:t>What are the elements of a successful collaboration?</a:t>
            </a:r>
            <a:endParaRPr lang="en-US" sz="3200" u="sng" dirty="0"/>
          </a:p>
          <a:p>
            <a:pPr marL="0" indent="0">
              <a:buNone/>
            </a:pPr>
            <a:endParaRPr lang="en-US" sz="2200" dirty="0"/>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spTree>
    <p:extLst>
      <p:ext uri="{BB962C8B-B14F-4D97-AF65-F5344CB8AC3E}">
        <p14:creationId xmlns:p14="http://schemas.microsoft.com/office/powerpoint/2010/main" val="163567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ct val="50000"/>
              </a:spcBef>
            </a:pPr>
            <a:r>
              <a:rPr lang="en-US" altLang="en-US" dirty="0"/>
              <a:t>“Jean-Michel called, he wanted some philosophy, he came over and we talked, and he's afraid he's just going to be a flash in the pan. And I told him not to worry, that he wouldn't be.”</a:t>
            </a:r>
          </a:p>
        </p:txBody>
      </p:sp>
      <p:sp>
        <p:nvSpPr>
          <p:cNvPr id="3" name="Text Placeholder 2"/>
          <p:cNvSpPr>
            <a:spLocks noGrp="1"/>
          </p:cNvSpPr>
          <p:nvPr>
            <p:ph type="body" idx="1"/>
          </p:nvPr>
        </p:nvSpPr>
        <p:spPr/>
        <p:txBody>
          <a:bodyPr/>
          <a:lstStyle/>
          <a:p>
            <a:r>
              <a:rPr lang="en-US" dirty="0"/>
              <a:t>Andy Warhol,</a:t>
            </a:r>
            <a:r>
              <a:rPr lang="en-US" i="1" dirty="0"/>
              <a:t> The Andy Warhol Diaries</a:t>
            </a:r>
            <a:r>
              <a:rPr lang="en-US" dirty="0"/>
              <a:t>,</a:t>
            </a:r>
            <a:r>
              <a:rPr lang="en-US" i="1" dirty="0"/>
              <a:t> </a:t>
            </a:r>
            <a:r>
              <a:rPr lang="en-US" dirty="0"/>
              <a:t>1983</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220467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Friendship and Mentorship</a:t>
            </a:r>
          </a:p>
        </p:txBody>
      </p:sp>
      <p:sp>
        <p:nvSpPr>
          <p:cNvPr id="6" name="Content Placeholder 5"/>
          <p:cNvSpPr>
            <a:spLocks noGrp="1"/>
          </p:cNvSpPr>
          <p:nvPr>
            <p:ph sz="half" idx="2"/>
          </p:nvPr>
        </p:nvSpPr>
        <p:spPr>
          <a:xfrm>
            <a:off x="5425652" y="1690688"/>
            <a:ext cx="5928147" cy="4465638"/>
          </a:xfrm>
        </p:spPr>
        <p:txBody>
          <a:bodyPr>
            <a:normAutofit/>
          </a:bodyPr>
          <a:lstStyle/>
          <a:p>
            <a:r>
              <a:rPr lang="en-US" sz="2200" dirty="0"/>
              <a:t>In addition to being artistic collaborators, Warhol and Basquiat became close friends. They liked to talk on the phone, attend dinner parties, and go to nightclubs together.</a:t>
            </a:r>
          </a:p>
          <a:p>
            <a:r>
              <a:rPr lang="en-US" sz="2200" dirty="0"/>
              <a:t>Warhol served as a mentor to Basquiat. As an older and more famous artist, Warhol provided career advice and guidance.</a:t>
            </a:r>
          </a:p>
          <a:p>
            <a:r>
              <a:rPr lang="en-US" sz="2200" dirty="0"/>
              <a:t>Warhol was also Basquiat’s landlord for a few years. Warhol owned an art studio on Great Jones Street in New York that he rented to Basquiat.</a:t>
            </a:r>
          </a:p>
        </p:txBody>
      </p:sp>
      <p:sp>
        <p:nvSpPr>
          <p:cNvPr id="7" name="Content Placeholder 2"/>
          <p:cNvSpPr>
            <a:spLocks noGrp="1"/>
          </p:cNvSpPr>
          <p:nvPr>
            <p:ph sz="half" idx="13"/>
          </p:nvPr>
        </p:nvSpPr>
        <p:spPr>
          <a:xfrm>
            <a:off x="947735" y="5773737"/>
            <a:ext cx="3760893" cy="565150"/>
          </a:xfrm>
        </p:spPr>
        <p:txBody>
          <a:bodyPr>
            <a:noAutofit/>
          </a:bodyPr>
          <a:lstStyle>
            <a:lvl1pPr marL="0" indent="0">
              <a:buNone/>
              <a:defRPr sz="1200" baseline="0"/>
            </a:lvl1pPr>
          </a:lstStyle>
          <a:p>
            <a:r>
              <a:rPr lang="en-US" sz="900" b="0" i="0" u="none" strike="noStrike" dirty="0">
                <a:solidFill>
                  <a:srgbClr val="000000"/>
                </a:solidFill>
                <a:effectLst/>
                <a:latin typeface="Arial" panose="020B0604020202020204" pitchFamily="34" charset="0"/>
                <a:cs typeface="Arial" panose="020B0604020202020204" pitchFamily="34" charset="0"/>
              </a:rPr>
              <a:t>Jeannette Montgomery Barron,</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Jean-Michel Basquiat and Andy Warhol (April 1985, N.Y.C.)</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Gift of Jeannette Montgomery Barron,</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2002.2.2</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a:t>© The Andy Warhol Museum, one of the four Carnegie Museums of Pittsburgh. All rights reserved.</a:t>
            </a:r>
          </a:p>
        </p:txBody>
      </p:sp>
      <p:pic>
        <p:nvPicPr>
          <p:cNvPr id="10" name="Content Placeholder 9" descr="A photograph of Jean-Michel Basquiat and Andy Warhol sitting at a table. Basquiat is wearing sunglasses, a baseball cap, and a suit and tie. Warhol is wearing a black turtleneck. Both artists have their arms crossed. ">
            <a:extLst>
              <a:ext uri="{FF2B5EF4-FFF2-40B4-BE49-F238E27FC236}">
                <a16:creationId xmlns:a16="http://schemas.microsoft.com/office/drawing/2014/main" id="{E5B2773A-9B64-4F35-83F3-2291F28ABA9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446211"/>
            <a:ext cx="4282653" cy="4343400"/>
          </a:xfrm>
        </p:spPr>
      </p:pic>
    </p:spTree>
    <p:extLst>
      <p:ext uri="{BB962C8B-B14F-4D97-AF65-F5344CB8AC3E}">
        <p14:creationId xmlns:p14="http://schemas.microsoft.com/office/powerpoint/2010/main" val="248783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89" y="1230490"/>
            <a:ext cx="10624961" cy="3331986"/>
          </a:xfrm>
        </p:spPr>
        <p:txBody>
          <a:bodyPr>
            <a:normAutofit fontScale="90000"/>
          </a:bodyPr>
          <a:lstStyle/>
          <a:p>
            <a:r>
              <a:rPr lang="en-US" dirty="0"/>
              <a:t>“Jean-Michel came down to the office early. He was reading his big review in the </a:t>
            </a:r>
            <a:r>
              <a:rPr lang="en-US" i="1" dirty="0"/>
              <a:t>Voice</a:t>
            </a:r>
            <a:r>
              <a:rPr lang="en-US" dirty="0"/>
              <a:t>. They called him the most promising artist on the scene. And at least they didn't mention me and say he shouldn't be hanging around with me the way the </a:t>
            </a:r>
            <a:r>
              <a:rPr lang="en-US" i="1" dirty="0"/>
              <a:t>New York News </a:t>
            </a:r>
            <a:r>
              <a:rPr lang="en-US" dirty="0"/>
              <a:t>thing did.”</a:t>
            </a:r>
            <a:endParaRPr lang="en-US" altLang="en-US" dirty="0"/>
          </a:p>
        </p:txBody>
      </p:sp>
      <p:sp>
        <p:nvSpPr>
          <p:cNvPr id="3" name="Text Placeholder 2"/>
          <p:cNvSpPr>
            <a:spLocks noGrp="1"/>
          </p:cNvSpPr>
          <p:nvPr>
            <p:ph type="body" idx="1"/>
          </p:nvPr>
        </p:nvSpPr>
        <p:spPr/>
        <p:txBody>
          <a:bodyPr/>
          <a:lstStyle/>
          <a:p>
            <a:r>
              <a:rPr lang="en-US" dirty="0"/>
              <a:t>Andy Warhol, </a:t>
            </a:r>
            <a:r>
              <a:rPr lang="en-US" i="1" dirty="0"/>
              <a:t>The Andy Warhol Diaries</a:t>
            </a:r>
            <a:r>
              <a:rPr lang="en-US" dirty="0"/>
              <a:t>, 1984</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162978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Rumors and Cynicism</a:t>
            </a:r>
          </a:p>
        </p:txBody>
      </p:sp>
      <p:sp>
        <p:nvSpPr>
          <p:cNvPr id="6" name="Content Placeholder 5"/>
          <p:cNvSpPr>
            <a:spLocks noGrp="1"/>
          </p:cNvSpPr>
          <p:nvPr>
            <p:ph sz="half" idx="2"/>
          </p:nvPr>
        </p:nvSpPr>
        <p:spPr>
          <a:xfrm>
            <a:off x="4447820" y="1494971"/>
            <a:ext cx="6366935" cy="4343400"/>
          </a:xfrm>
        </p:spPr>
        <p:txBody>
          <a:bodyPr>
            <a:noAutofit/>
          </a:bodyPr>
          <a:lstStyle/>
          <a:p>
            <a:endParaRPr lang="en-US" sz="2200" dirty="0"/>
          </a:p>
          <a:p>
            <a:r>
              <a:rPr lang="en-US" sz="2200" dirty="0"/>
              <a:t>In the 1980s, many people in the art world made cynical assumptions about Basquiat and Warhol’s friendship.</a:t>
            </a:r>
          </a:p>
          <a:p>
            <a:r>
              <a:rPr lang="en-US" sz="2200" dirty="0"/>
              <a:t>Because the two artists differed in terms of age, race, and background, some struggled to understand how they could be friends. </a:t>
            </a:r>
          </a:p>
          <a:p>
            <a:r>
              <a:rPr lang="en-US" sz="2200" dirty="0"/>
              <a:t>Rumors circulated that Basquiat was using Warhol for his wealth and power. </a:t>
            </a:r>
          </a:p>
          <a:p>
            <a:r>
              <a:rPr lang="en-US" sz="2200" dirty="0"/>
              <a:t>Others believed that Warhol was using Basquiat for his youth and talent.</a:t>
            </a:r>
          </a:p>
        </p:txBody>
      </p:sp>
      <p:sp>
        <p:nvSpPr>
          <p:cNvPr id="7" name="Content Placeholder 2" descr="This is an image of a white corset worn by Andy Warhol against a gray background. The corset has 12 eyelets with a white cord binding them together. There is also an adjustable metal clasp holding the straps of the corset together."/>
          <p:cNvSpPr>
            <a:spLocks noGrp="1"/>
          </p:cNvSpPr>
          <p:nvPr>
            <p:ph sz="half" idx="13"/>
          </p:nvPr>
        </p:nvSpPr>
        <p:spPr>
          <a:xfrm>
            <a:off x="1041399" y="5789611"/>
            <a:ext cx="3406422" cy="763500"/>
          </a:xfrm>
        </p:spPr>
        <p:txBody>
          <a:bodyPr>
            <a:normAutofit/>
          </a:bodyPr>
          <a:lstStyle>
            <a:lvl1pPr marL="0" indent="0">
              <a:buNone/>
              <a:defRPr sz="1200" baseline="0"/>
            </a:lvl1pPr>
          </a:lstStyle>
          <a:p>
            <a:pPr lvl="0"/>
            <a:r>
              <a:rPr lang="en-US" sz="900" b="0" i="1" u="none" strike="noStrike" dirty="0">
                <a:solidFill>
                  <a:srgbClr val="000000"/>
                </a:solidFill>
                <a:effectLst/>
                <a:latin typeface="Arial" panose="020B0604020202020204" pitchFamily="34" charset="0"/>
                <a:cs typeface="Arial" panose="020B0604020202020204" pitchFamily="34" charset="0"/>
              </a:rPr>
              <a:t>Jean-Michel Basquiat and Andy Warhol</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1984,</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TC386.167.1</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a:t>© The Andy Warhol Museum, one of the four Carnegie Museums of Pittsburgh. All rights reserved.</a:t>
            </a:r>
          </a:p>
        </p:txBody>
      </p:sp>
      <p:pic>
        <p:nvPicPr>
          <p:cNvPr id="10" name="Content Placeholder 9" descr="A photograph of Jean-Michel Basquiat and Andy Warhol standing in front of a white wall and smiling. Basquiat is wearing a long-sleeved white shirt and Warhol is wearing a blue turtleneck and a brown jacket. ">
            <a:extLst>
              <a:ext uri="{FF2B5EF4-FFF2-40B4-BE49-F238E27FC236}">
                <a16:creationId xmlns:a16="http://schemas.microsoft.com/office/drawing/2014/main" id="{4602FD28-13F1-4E2C-9AB1-00201F5B55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1399" y="1446211"/>
            <a:ext cx="3098908" cy="4343400"/>
          </a:xfrm>
        </p:spPr>
      </p:pic>
    </p:spTree>
    <p:extLst>
      <p:ext uri="{BB962C8B-B14F-4D97-AF65-F5344CB8AC3E}">
        <p14:creationId xmlns:p14="http://schemas.microsoft.com/office/powerpoint/2010/main" val="20835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095999" y="1672682"/>
            <a:ext cx="5257801" cy="4283185"/>
          </a:xfrm>
        </p:spPr>
        <p:txBody>
          <a:bodyPr>
            <a:normAutofit/>
          </a:bodyPr>
          <a:lstStyle/>
          <a:p>
            <a:r>
              <a:rPr lang="en-US" altLang="en-US" sz="2200" dirty="0">
                <a:latin typeface="Arial" panose="020B0604020202020204" pitchFamily="34" charset="0"/>
                <a:cs typeface="Arial" panose="020B0604020202020204" pitchFamily="34" charset="0"/>
              </a:rPr>
              <a:t>Andy Warhol collaborated with a diverse group of people throughout his career that helped inspire and guide his work, including artists, writers, students, celebrities, musicians, engineers, and fashion designers.</a:t>
            </a:r>
          </a:p>
          <a:p>
            <a:r>
              <a:rPr lang="en-US" sz="2200" dirty="0">
                <a:latin typeface="Arial" panose="020B0604020202020204" pitchFamily="34" charset="0"/>
                <a:cs typeface="Arial" panose="020B0604020202020204" pitchFamily="34" charset="0"/>
              </a:rPr>
              <a:t>One of his most famous collaborations in the 1980s was with a young painter named Jean-Michel Basquiat.</a:t>
            </a:r>
            <a:endParaRPr lang="en-US" altLang="en-US" sz="2200" dirty="0">
              <a:latin typeface="Arial" panose="020B0604020202020204" pitchFamily="34" charset="0"/>
              <a:cs typeface="Arial" panose="020B0604020202020204" pitchFamily="34" charset="0"/>
            </a:endParaRPr>
          </a:p>
          <a:p>
            <a:pPr>
              <a:buNone/>
            </a:pP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Content Placeholder 2"/>
          <p:cNvSpPr>
            <a:spLocks noGrp="1"/>
          </p:cNvSpPr>
          <p:nvPr>
            <p:ph sz="half" idx="13"/>
          </p:nvPr>
        </p:nvSpPr>
        <p:spPr>
          <a:xfrm>
            <a:off x="838200" y="4951402"/>
            <a:ext cx="3987800" cy="1004466"/>
          </a:xfrm>
        </p:spPr>
        <p:txBody>
          <a:bodyPr>
            <a:noAutofit/>
          </a:bodyPr>
          <a:lstStyle>
            <a:lvl1pPr marL="0" indent="0">
              <a:buNone/>
              <a:defRPr sz="1200" baseline="0"/>
            </a:lvl1pPr>
          </a:lstStyle>
          <a:p>
            <a:r>
              <a:rPr lang="en-US" altLang="en-US" sz="900" i="1" dirty="0">
                <a:latin typeface="Times New Roman" panose="02020603050405020304" pitchFamily="18" charset="0"/>
              </a:rPr>
              <a:t>Andy Warhol with Leo Castelli, Robert Rauschenberg, Ed Ruscha, James Rosenquist, Jasper Johns, Claes Oldenburg and others at the Leo Castelli Gallery - 25th Anniversary luncheon, The Odeon, New York, February 1, 1982. </a:t>
            </a:r>
            <a:r>
              <a:rPr lang="en-US" altLang="en-US" sz="900" dirty="0">
                <a:latin typeface="Times New Roman" panose="02020603050405020304" pitchFamily="18" charset="0"/>
              </a:rPr>
              <a:t>The Andy Warhol Museum, Pittsburgh. Contribution The Andy Warhol Foundation for the Visual Arts, Inc.© AWF</a:t>
            </a:r>
          </a:p>
        </p:txBody>
      </p:sp>
      <p:sp>
        <p:nvSpPr>
          <p:cNvPr id="8" name="Footer Placeholder 3"/>
          <p:cNvSpPr>
            <a:spLocks noGrp="1"/>
          </p:cNvSpPr>
          <p:nvPr>
            <p:ph type="ftr" sz="quarter" idx="11"/>
          </p:nvPr>
        </p:nvSpPr>
        <p:spPr>
          <a:xfrm>
            <a:off x="2613837" y="6365063"/>
            <a:ext cx="6964325" cy="365125"/>
          </a:xfrm>
        </p:spPr>
        <p:txBody>
          <a:bodyPr/>
          <a:lstStyle/>
          <a:p>
            <a:r>
              <a:rPr lang="en-US"/>
              <a:t>© The Andy Warhol Museum, one of the four Carnegie Museums of Pittsburgh. All rights reserved.</a:t>
            </a:r>
          </a:p>
        </p:txBody>
      </p:sp>
      <p:pic>
        <p:nvPicPr>
          <p:cNvPr id="9" name="Picture 14" descr="A black and white photo of Andy Warhol posing with a group of artists">
            <a:extLst>
              <a:ext uri="{FF2B5EF4-FFF2-40B4-BE49-F238E27FC236}">
                <a16:creationId xmlns:a16="http://schemas.microsoft.com/office/drawing/2014/main" id="{6EC07F80-EE65-BA4A-AE26-4CBDF8406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5767"/>
            <a:ext cx="5029200" cy="373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59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Show at Shafrazi</a:t>
            </a:r>
          </a:p>
        </p:txBody>
      </p:sp>
      <p:sp>
        <p:nvSpPr>
          <p:cNvPr id="6" name="Content Placeholder 5"/>
          <p:cNvSpPr>
            <a:spLocks noGrp="1"/>
          </p:cNvSpPr>
          <p:nvPr>
            <p:ph sz="half" idx="2"/>
          </p:nvPr>
        </p:nvSpPr>
        <p:spPr>
          <a:xfrm>
            <a:off x="4071668" y="1522703"/>
            <a:ext cx="7282132" cy="3743831"/>
          </a:xfrm>
        </p:spPr>
        <p:txBody>
          <a:bodyPr>
            <a:normAutofit/>
          </a:bodyPr>
          <a:lstStyle/>
          <a:p>
            <a:endParaRPr lang="en-US" sz="2200" dirty="0"/>
          </a:p>
          <a:p>
            <a:r>
              <a:rPr lang="en-US" sz="2200" dirty="0"/>
              <a:t>In September of 1985, an exhibition of Warhol and Basquiat’s collaborations opened at the Tony Shafrazi gallery in New York.</a:t>
            </a:r>
          </a:p>
          <a:p>
            <a:r>
              <a:rPr lang="en-US" sz="2200" dirty="0"/>
              <a:t>The show was panned by critics. Some reviews included racist and derogatory remarks about the relationship between Warhol and Basquiat.</a:t>
            </a:r>
          </a:p>
          <a:p>
            <a:r>
              <a:rPr lang="en-US" sz="2200" dirty="0"/>
              <a:t>Both artists worried that they had let the other one down. The backlash in the press put a great strain on their friendship. </a:t>
            </a:r>
          </a:p>
        </p:txBody>
      </p:sp>
      <p:sp>
        <p:nvSpPr>
          <p:cNvPr id="7" name="Content Placeholder 2" descr="A poster with a yellow background depicting Jean-Michel Basquiat and Andy Warhol wearing boxing gloves. Large red and black text reads &quot;TONY SHAFRAZI BRUNO BISCHOFBERGER PRESENT WARHOL BASQUIAT PAINTINGS.&quot;" title="Warhol Basquiat paintings / Tony Shafrazi, Bruno Bischofberger, New York, September 14 - October 19, 1985, 1985"/>
          <p:cNvSpPr>
            <a:spLocks noGrp="1"/>
          </p:cNvSpPr>
          <p:nvPr>
            <p:ph sz="half" idx="13"/>
          </p:nvPr>
        </p:nvSpPr>
        <p:spPr>
          <a:xfrm>
            <a:off x="874527" y="5740056"/>
            <a:ext cx="3423248" cy="647309"/>
          </a:xfrm>
        </p:spPr>
        <p:txBody>
          <a:bodyPr>
            <a:noAutofit/>
          </a:bodyPr>
          <a:lstStyle>
            <a:lvl1pPr marL="0" indent="0">
              <a:buNone/>
              <a:defRPr sz="1200" baseline="0"/>
            </a:lvl1pPr>
          </a:lstStyle>
          <a:p>
            <a:pPr>
              <a:spcBef>
                <a:spcPts val="0"/>
              </a:spcBef>
            </a:pPr>
            <a:r>
              <a:rPr lang="en-US" sz="900" b="0" i="1" u="none" strike="noStrike" dirty="0">
                <a:solidFill>
                  <a:srgbClr val="000000"/>
                </a:solidFill>
                <a:effectLst/>
                <a:latin typeface="Arial" panose="020B0604020202020204" pitchFamily="34" charset="0"/>
                <a:cs typeface="Arial" panose="020B0604020202020204" pitchFamily="34" charset="0"/>
              </a:rPr>
              <a:t>Warhol Basquiat paintings / Tony Shafrazi, Bruno Bischofberger, New York, September 14 - October 19, 1985</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1985</a:t>
            </a:r>
            <a:r>
              <a:rPr lang="en-US" sz="900" dirty="0">
                <a:solidFill>
                  <a:srgbClr val="000000"/>
                </a:solidFill>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TC441.161</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10" name="Content Placeholder 9" descr="Andy Warhol and Jean-Michel Basquiat wearing boxing gloves on a yellow background. ">
            <a:extLst>
              <a:ext uri="{FF2B5EF4-FFF2-40B4-BE49-F238E27FC236}">
                <a16:creationId xmlns:a16="http://schemas.microsoft.com/office/drawing/2014/main" id="{EB7B5C6C-5427-4498-9889-7BD8070899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0037" y="1396656"/>
            <a:ext cx="2742022" cy="4343400"/>
          </a:xfrm>
        </p:spPr>
      </p:pic>
    </p:spTree>
    <p:extLst>
      <p:ext uri="{BB962C8B-B14F-4D97-AF65-F5344CB8AC3E}">
        <p14:creationId xmlns:p14="http://schemas.microsoft.com/office/powerpoint/2010/main" val="360964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42168"/>
            <a:ext cx="10515600" cy="2852737"/>
          </a:xfrm>
        </p:spPr>
        <p:txBody>
          <a:bodyPr>
            <a:normAutofit/>
          </a:bodyPr>
          <a:lstStyle/>
          <a:p>
            <a:pPr>
              <a:spcBef>
                <a:spcPct val="50000"/>
              </a:spcBef>
            </a:pPr>
            <a:r>
              <a:rPr lang="en-US" altLang="en-US" dirty="0"/>
              <a:t>“Jean-Michel hasn't called me in a month. so, I guess it's really over.”</a:t>
            </a:r>
          </a:p>
        </p:txBody>
      </p:sp>
      <p:sp>
        <p:nvSpPr>
          <p:cNvPr id="3" name="Text Placeholder 2"/>
          <p:cNvSpPr>
            <a:spLocks noGrp="1"/>
          </p:cNvSpPr>
          <p:nvPr>
            <p:ph type="body" idx="1"/>
          </p:nvPr>
        </p:nvSpPr>
        <p:spPr>
          <a:xfrm>
            <a:off x="831850" y="3933856"/>
            <a:ext cx="10515600" cy="1500187"/>
          </a:xfrm>
        </p:spPr>
        <p:txBody>
          <a:bodyPr/>
          <a:lstStyle/>
          <a:p>
            <a:r>
              <a:rPr lang="en-US" dirty="0"/>
              <a:t>Andy Warhol,</a:t>
            </a:r>
            <a:r>
              <a:rPr lang="en-US" i="1" dirty="0"/>
              <a:t> The Andy Warhol Diaries</a:t>
            </a:r>
            <a:r>
              <a:rPr lang="en-US" dirty="0"/>
              <a:t>,</a:t>
            </a:r>
            <a:r>
              <a:rPr lang="en-US" i="1" dirty="0"/>
              <a:t> </a:t>
            </a:r>
            <a:r>
              <a:rPr lang="en-US" dirty="0"/>
              <a:t>1985</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258681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0987" y="402627"/>
            <a:ext cx="10515600" cy="1325563"/>
          </a:xfrm>
        </p:spPr>
        <p:txBody>
          <a:bodyPr/>
          <a:lstStyle/>
          <a:p>
            <a:r>
              <a:rPr lang="en-US" dirty="0"/>
              <a:t>Falling Out</a:t>
            </a:r>
          </a:p>
        </p:txBody>
      </p:sp>
      <p:sp>
        <p:nvSpPr>
          <p:cNvPr id="6" name="Content Placeholder 5"/>
          <p:cNvSpPr>
            <a:spLocks noGrp="1"/>
          </p:cNvSpPr>
          <p:nvPr>
            <p:ph sz="half" idx="2"/>
          </p:nvPr>
        </p:nvSpPr>
        <p:spPr>
          <a:xfrm>
            <a:off x="4741333" y="1690688"/>
            <a:ext cx="6688668" cy="3828013"/>
          </a:xfrm>
        </p:spPr>
        <p:txBody>
          <a:bodyPr>
            <a:noAutofit/>
          </a:bodyPr>
          <a:lstStyle/>
          <a:p>
            <a:endParaRPr lang="en-US" sz="2200" dirty="0"/>
          </a:p>
          <a:p>
            <a:r>
              <a:rPr lang="en-US" sz="2200" dirty="0"/>
              <a:t>For a couple of months after the Shafrazi show, Basquiat distanced himself from Warhol.</a:t>
            </a:r>
          </a:p>
          <a:p>
            <a:r>
              <a:rPr lang="en-US" sz="2200" dirty="0"/>
              <a:t>Although many people have assumed that their friendship ended, Basquiat and Warhol were socializing again by December of 1985. </a:t>
            </a:r>
          </a:p>
          <a:p>
            <a:r>
              <a:rPr lang="en-US" sz="2200" dirty="0"/>
              <a:t>The artists remained friends, but they were not as close as before and they did not collaborate as often. </a:t>
            </a:r>
          </a:p>
        </p:txBody>
      </p:sp>
      <p:sp>
        <p:nvSpPr>
          <p:cNvPr id="7" name="Content Placeholder 2"/>
          <p:cNvSpPr>
            <a:spLocks noGrp="1"/>
          </p:cNvSpPr>
          <p:nvPr>
            <p:ph sz="half" idx="13"/>
          </p:nvPr>
        </p:nvSpPr>
        <p:spPr>
          <a:xfrm>
            <a:off x="1029807" y="5744126"/>
            <a:ext cx="3538115" cy="781825"/>
          </a:xfrm>
        </p:spPr>
        <p:txBody>
          <a:bodyPr>
            <a:noAutofit/>
          </a:bodyPr>
          <a:lstStyle>
            <a:lvl1pPr marL="0" indent="0">
              <a:buNone/>
              <a:defRPr sz="1200" baseline="0"/>
            </a:lvl1pPr>
          </a:lstStyle>
          <a:p>
            <a:pPr lvl="0"/>
            <a:r>
              <a:rPr lang="en-US" sz="900" b="0" i="0" u="none" strike="noStrike" dirty="0">
                <a:solidFill>
                  <a:srgbClr val="000000"/>
                </a:solidFill>
                <a:effectLst/>
                <a:latin typeface="Arial" panose="020B0604020202020204" pitchFamily="34" charset="0"/>
                <a:cs typeface="Arial" panose="020B0604020202020204" pitchFamily="34" charset="0"/>
              </a:rPr>
              <a:t>Jean-Michel Basquiat, Andy Warhol,</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Collaboration (Dollar Sign, Don't Tread on Me)</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1984-1985,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1998.1.488</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a:t>© The Andy Warhol Museum, one of the four Carnegie Museums of Pittsburgh. All rights reserved.</a:t>
            </a:r>
          </a:p>
        </p:txBody>
      </p:sp>
      <p:pic>
        <p:nvPicPr>
          <p:cNvPr id="10" name="Content Placeholder 9" descr="A painting by Jean-Michel Basquiat and Andy Warhol with a purple background. Basquiat's drawing of a snake and the words &quot;DON'T TREAD ON ME&quot; cover Warhol's prints of a dollar sign in brown, yellow and black. ">
            <a:extLst>
              <a:ext uri="{FF2B5EF4-FFF2-40B4-BE49-F238E27FC236}">
                <a16:creationId xmlns:a16="http://schemas.microsoft.com/office/drawing/2014/main" id="{ED5FC983-70D7-49CF-8FB6-11EF41EB9F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0606" y="1424172"/>
            <a:ext cx="3467316" cy="4343400"/>
          </a:xfrm>
        </p:spPr>
      </p:pic>
    </p:spTree>
    <p:extLst>
      <p:ext uri="{BB962C8B-B14F-4D97-AF65-F5344CB8AC3E}">
        <p14:creationId xmlns:p14="http://schemas.microsoft.com/office/powerpoint/2010/main" val="64208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787" y="404018"/>
            <a:ext cx="10515600" cy="1325563"/>
          </a:xfrm>
        </p:spPr>
        <p:txBody>
          <a:bodyPr/>
          <a:lstStyle/>
          <a:p>
            <a:r>
              <a:rPr lang="en-US" dirty="0"/>
              <a:t>Final Collaboration</a:t>
            </a:r>
          </a:p>
        </p:txBody>
      </p:sp>
      <p:sp>
        <p:nvSpPr>
          <p:cNvPr id="6" name="Content Placeholder 5"/>
          <p:cNvSpPr>
            <a:spLocks noGrp="1"/>
          </p:cNvSpPr>
          <p:nvPr>
            <p:ph sz="half" idx="2"/>
          </p:nvPr>
        </p:nvSpPr>
        <p:spPr>
          <a:xfrm>
            <a:off x="5891145" y="1254877"/>
            <a:ext cx="5785992" cy="4348245"/>
          </a:xfrm>
        </p:spPr>
        <p:txBody>
          <a:bodyPr>
            <a:noAutofit/>
          </a:bodyPr>
          <a:lstStyle/>
          <a:p>
            <a:r>
              <a:rPr lang="en-US" sz="2200" dirty="0"/>
              <a:t>Warhol and Basquiat reacted to contemporary social issues through their artwork. They addressed topics like police brutality, racial inequality, drug addiction, and the AIDS epidemic in New York City during the 1980s. </a:t>
            </a:r>
          </a:p>
          <a:p>
            <a:r>
              <a:rPr lang="en-US" sz="2200" dirty="0"/>
              <a:t>Their final collaboration was a monumental sculpture titled </a:t>
            </a:r>
            <a:r>
              <a:rPr lang="en-US" sz="2200" i="1" dirty="0"/>
              <a:t>Ten Punching Bags </a:t>
            </a:r>
            <a:r>
              <a:rPr lang="en-US" sz="2200" dirty="0"/>
              <a:t>that layered religious imagery with references to the issues affecting their lives and communities. </a:t>
            </a:r>
          </a:p>
          <a:p>
            <a:pPr marL="0" indent="0" algn="ctr">
              <a:buNone/>
            </a:pPr>
            <a:r>
              <a:rPr lang="en-US" sz="2200" b="1" dirty="0"/>
              <a:t>What issues are affecting your community today? How might you address them in your artwork?</a:t>
            </a:r>
          </a:p>
        </p:txBody>
      </p:sp>
      <p:sp>
        <p:nvSpPr>
          <p:cNvPr id="7" name="Content Placeholder 2"/>
          <p:cNvSpPr>
            <a:spLocks noGrp="1"/>
          </p:cNvSpPr>
          <p:nvPr>
            <p:ph sz="half" idx="13"/>
          </p:nvPr>
        </p:nvSpPr>
        <p:spPr>
          <a:xfrm>
            <a:off x="393260" y="5349708"/>
            <a:ext cx="5181600" cy="722313"/>
          </a:xfrm>
        </p:spPr>
        <p:txBody>
          <a:bodyPr>
            <a:noAutofit/>
          </a:bodyPr>
          <a:lstStyle>
            <a:lvl1pPr marL="0" indent="0">
              <a:buNone/>
              <a:defRPr sz="1200" baseline="0"/>
            </a:lvl1pPr>
          </a:lstStyle>
          <a:p>
            <a:pPr lvl="0"/>
            <a:r>
              <a:rPr lang="en-US" sz="900" b="0" i="0" u="none" strike="noStrike" dirty="0">
                <a:solidFill>
                  <a:srgbClr val="000000"/>
                </a:solidFill>
                <a:effectLst/>
                <a:latin typeface="Arial" panose="020B0604020202020204" pitchFamily="34" charset="0"/>
                <a:cs typeface="Arial" panose="020B0604020202020204" pitchFamily="34" charset="0"/>
              </a:rPr>
              <a:t>Andy Warhol, Jean-Michel Basquiat,</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Ten Punching Bags (Last Supper),</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1985-1986,</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Â©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1998.1.791a-j</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9" name="Content Placeholder 8" descr="An artwork by Jean-Michel Basquiat and Andy Warhol comprised of ten white punching bags suspended from the ceiling. Warhol's paintings of Christ and Basquiat's words and symbols cover the punching bags. ">
            <a:extLst>
              <a:ext uri="{FF2B5EF4-FFF2-40B4-BE49-F238E27FC236}">
                <a16:creationId xmlns:a16="http://schemas.microsoft.com/office/drawing/2014/main" id="{1C4071CB-17DB-4A6F-8801-642B14E8BD2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3260" y="1508292"/>
            <a:ext cx="5181600" cy="3841416"/>
          </a:xfrm>
        </p:spPr>
      </p:pic>
    </p:spTree>
    <p:extLst>
      <p:ext uri="{BB962C8B-B14F-4D97-AF65-F5344CB8AC3E}">
        <p14:creationId xmlns:p14="http://schemas.microsoft.com/office/powerpoint/2010/main" val="205123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Untimely Deaths</a:t>
            </a:r>
          </a:p>
        </p:txBody>
      </p:sp>
      <p:sp>
        <p:nvSpPr>
          <p:cNvPr id="6" name="Content Placeholder 5"/>
          <p:cNvSpPr>
            <a:spLocks noGrp="1"/>
          </p:cNvSpPr>
          <p:nvPr>
            <p:ph sz="half" idx="2"/>
          </p:nvPr>
        </p:nvSpPr>
        <p:spPr>
          <a:xfrm>
            <a:off x="4081459" y="1623940"/>
            <a:ext cx="6964324" cy="4343400"/>
          </a:xfrm>
        </p:spPr>
        <p:txBody>
          <a:bodyPr>
            <a:normAutofit/>
          </a:bodyPr>
          <a:lstStyle/>
          <a:p>
            <a:endParaRPr lang="en-US" sz="2200" dirty="0"/>
          </a:p>
          <a:p>
            <a:r>
              <a:rPr lang="en-US" sz="2200" dirty="0"/>
              <a:t>Warhol died on February 22, 1987, at the age of 58, due to complications following a surgery to remove his gallbladder.</a:t>
            </a:r>
          </a:p>
          <a:p>
            <a:r>
              <a:rPr lang="en-US" sz="2200" dirty="0"/>
              <a:t>Warhol’s death devastated Basquiat. He created a painting titled </a:t>
            </a:r>
            <a:r>
              <a:rPr lang="en-US" sz="2200" i="1" dirty="0"/>
              <a:t>Gravestone</a:t>
            </a:r>
            <a:r>
              <a:rPr lang="en-US" sz="2200" dirty="0"/>
              <a:t> to memorialize Warhol.</a:t>
            </a:r>
          </a:p>
          <a:p>
            <a:r>
              <a:rPr lang="en-US" sz="2200" dirty="0"/>
              <a:t>After a long struggle with drug addiction, Basquiat died on August 12, 1988, at the age of 27, of an overdose.</a:t>
            </a:r>
          </a:p>
        </p:txBody>
      </p:sp>
      <p:sp>
        <p:nvSpPr>
          <p:cNvPr id="7" name="Content Placeholder 2" descr="A photograph of Jean-Michel Basquiat and Andy Warhol standing next to each other. Basquiat's right arm is wrapped around Warhol's shoulders. Basquiat is wearing a large brimmed hat, a headscarf, and a suit and tie. Warhol is wearing a black turtleneck and a black jacket." title="Andy Warhol and Jean-Michel Basquiat, 1986"/>
          <p:cNvSpPr>
            <a:spLocks noGrp="1"/>
          </p:cNvSpPr>
          <p:nvPr>
            <p:ph sz="half" idx="13"/>
          </p:nvPr>
        </p:nvSpPr>
        <p:spPr>
          <a:xfrm>
            <a:off x="874179" y="5755156"/>
            <a:ext cx="3096591" cy="565150"/>
          </a:xfrm>
        </p:spPr>
        <p:txBody>
          <a:bodyPr>
            <a:normAutofit fontScale="92500" lnSpcReduction="10000"/>
          </a:bodyPr>
          <a:lstStyle>
            <a:lvl1pPr marL="0" indent="0">
              <a:buNone/>
              <a:defRPr sz="1200" baseline="0"/>
            </a:lvl1pPr>
          </a:lstStyle>
          <a:p>
            <a:pPr lvl="0"/>
            <a:r>
              <a:rPr lang="en-US" sz="1000" b="0" i="0" u="none" strike="noStrike" dirty="0">
                <a:solidFill>
                  <a:srgbClr val="000000"/>
                </a:solidFill>
                <a:effectLst/>
                <a:latin typeface="Arial" panose="020B0604020202020204" pitchFamily="34" charset="0"/>
                <a:cs typeface="Arial" panose="020B0604020202020204" pitchFamily="34" charset="0"/>
              </a:rPr>
              <a:t>Wolfgang </a:t>
            </a:r>
            <a:r>
              <a:rPr lang="en-US" sz="1000" b="0" i="0" u="none" strike="noStrike" dirty="0" err="1">
                <a:solidFill>
                  <a:srgbClr val="000000"/>
                </a:solidFill>
                <a:effectLst/>
                <a:latin typeface="Arial" panose="020B0604020202020204" pitchFamily="34" charset="0"/>
                <a:cs typeface="Arial" panose="020B0604020202020204" pitchFamily="34" charset="0"/>
              </a:rPr>
              <a:t>Wesener</a:t>
            </a:r>
            <a:r>
              <a:rPr lang="en-US" sz="1000" b="0" i="0" u="none" strike="noStrike" dirty="0">
                <a:solidFill>
                  <a:srgbClr val="000000"/>
                </a:solidFill>
                <a:effectLst/>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b="0" i="0" u="none" strike="noStrike" dirty="0">
                <a:solidFill>
                  <a:srgbClr val="000000"/>
                </a:solidFill>
                <a:effectLst/>
                <a:latin typeface="Arial" panose="020B0604020202020204" pitchFamily="34" charset="0"/>
                <a:cs typeface="Arial" panose="020B0604020202020204" pitchFamily="34" charset="0"/>
              </a:rPr>
              <a:t>The Andy Warhol Museum, Pittsburgh; Contribution The </a:t>
            </a:r>
            <a:r>
              <a:rPr lang="en-US" sz="1000" i="1" dirty="0">
                <a:solidFill>
                  <a:srgbClr val="000000"/>
                </a:solidFill>
                <a:latin typeface="Arial" panose="020B0604020202020204" pitchFamily="34" charset="0"/>
                <a:cs typeface="Arial" panose="020B0604020202020204" pitchFamily="34" charset="0"/>
              </a:rPr>
              <a:t>Andy Warhol and Jean-Michel Basquiat</a:t>
            </a:r>
            <a:r>
              <a:rPr lang="en-US" sz="1000" dirty="0">
                <a:solidFill>
                  <a:srgbClr val="000000"/>
                </a:solidFill>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1986Andy </a:t>
            </a:r>
            <a:r>
              <a:rPr lang="en-US" sz="1000" b="0" i="0" u="none" strike="noStrike" dirty="0">
                <a:solidFill>
                  <a:srgbClr val="000000"/>
                </a:solidFill>
                <a:effectLst/>
                <a:latin typeface="Arial" panose="020B0604020202020204" pitchFamily="34" charset="0"/>
                <a:cs typeface="Arial" panose="020B0604020202020204" pitchFamily="34" charset="0"/>
              </a:rPr>
              <a:t>Warhol Foundation for the Visual Arts, Inc.</a:t>
            </a:r>
            <a:r>
              <a:rPr lang="en-US" sz="1000" dirty="0">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2001.2.2055</a:t>
            </a:r>
            <a:r>
              <a:rPr lang="en-US" sz="10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a:t>© The Andy Warhol Museum, one of the four Carnegie Museums of Pittsburgh. All rights reserved.</a:t>
            </a:r>
          </a:p>
        </p:txBody>
      </p:sp>
      <p:pic>
        <p:nvPicPr>
          <p:cNvPr id="10" name="Content Placeholder 9" descr="Andy Warhol with a white wig and Jean-Michel Basquiat wearing a hat, posing for the camera.&#10;">
            <a:extLst>
              <a:ext uri="{FF2B5EF4-FFF2-40B4-BE49-F238E27FC236}">
                <a16:creationId xmlns:a16="http://schemas.microsoft.com/office/drawing/2014/main" id="{304963A5-77BD-4C18-9EC6-F349687883C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6325" t="3044" r="5553" b="3625"/>
          <a:stretch/>
        </p:blipFill>
        <p:spPr>
          <a:xfrm>
            <a:off x="939342" y="1408113"/>
            <a:ext cx="3096590" cy="4343400"/>
          </a:xfrm>
        </p:spPr>
      </p:pic>
    </p:spTree>
    <p:extLst>
      <p:ext uri="{BB962C8B-B14F-4D97-AF65-F5344CB8AC3E}">
        <p14:creationId xmlns:p14="http://schemas.microsoft.com/office/powerpoint/2010/main" val="8550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Legacy</a:t>
            </a:r>
          </a:p>
        </p:txBody>
      </p:sp>
      <p:sp>
        <p:nvSpPr>
          <p:cNvPr id="6" name="Content Placeholder 5"/>
          <p:cNvSpPr>
            <a:spLocks noGrp="1"/>
          </p:cNvSpPr>
          <p:nvPr>
            <p:ph sz="half" idx="2"/>
          </p:nvPr>
        </p:nvSpPr>
        <p:spPr>
          <a:xfrm>
            <a:off x="6277131" y="1343120"/>
            <a:ext cx="5181600" cy="5021943"/>
          </a:xfrm>
        </p:spPr>
        <p:txBody>
          <a:bodyPr>
            <a:normAutofit/>
          </a:bodyPr>
          <a:lstStyle/>
          <a:p>
            <a:endParaRPr lang="en-US" sz="2200" dirty="0"/>
          </a:p>
          <a:p>
            <a:r>
              <a:rPr lang="en-US" sz="2200" dirty="0"/>
              <a:t>Andy Warhol and Jean Michel Basquiat are two of the most important American artists of the twentieth century.</a:t>
            </a:r>
          </a:p>
          <a:p>
            <a:r>
              <a:rPr lang="en-US" sz="2200" dirty="0"/>
              <a:t>In 2017, a Basquiat painting became the most expensive work of art ever sold by an American artist, beating the record previously held by Warhol. </a:t>
            </a:r>
          </a:p>
          <a:p>
            <a:r>
              <a:rPr lang="en-US" sz="2200" dirty="0"/>
              <a:t>Basquiat and Warhol continue to inspire generations of artists and influence popular culture today.</a:t>
            </a: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9" name="Content Placeholder 9" descr="A painting by Jean-Michel Basquiat and Andy Warhol with a green background. A black figure painted by Basquiat sits in front of two white wicker chairs painted by Warhol. ">
            <a:extLst>
              <a:ext uri="{FF2B5EF4-FFF2-40B4-BE49-F238E27FC236}">
                <a16:creationId xmlns:a16="http://schemas.microsoft.com/office/drawing/2014/main" id="{F874A5CC-EFCE-499F-A036-1EB09926AB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0473" y="1559048"/>
            <a:ext cx="5034397" cy="3965575"/>
          </a:xfrm>
        </p:spPr>
      </p:pic>
      <p:sp>
        <p:nvSpPr>
          <p:cNvPr id="12" name="Content Placeholder 2">
            <a:extLst>
              <a:ext uri="{FF2B5EF4-FFF2-40B4-BE49-F238E27FC236}">
                <a16:creationId xmlns:a16="http://schemas.microsoft.com/office/drawing/2014/main" id="{2D2D709B-3797-4765-A40C-DCA68D462461}"/>
              </a:ext>
            </a:extLst>
          </p:cNvPr>
          <p:cNvSpPr txBox="1">
            <a:spLocks/>
          </p:cNvSpPr>
          <p:nvPr/>
        </p:nvSpPr>
        <p:spPr>
          <a:xfrm>
            <a:off x="810134" y="5559481"/>
            <a:ext cx="5034396" cy="665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Jean-Michel Basquiat, Andy Warhol,</a:t>
            </a:r>
            <a:r>
              <a:rPr lang="en-US" sz="900" dirty="0">
                <a:latin typeface="Arial" panose="020B0604020202020204" pitchFamily="34" charset="0"/>
                <a:cs typeface="Arial" panose="020B0604020202020204" pitchFamily="34" charset="0"/>
              </a:rPr>
              <a:t> </a:t>
            </a:r>
            <a:r>
              <a:rPr lang="en-US" sz="900" i="1" dirty="0">
                <a:solidFill>
                  <a:srgbClr val="000000"/>
                </a:solidFill>
                <a:latin typeface="Arial" panose="020B0604020202020204" pitchFamily="34" charset="0"/>
                <a:cs typeface="Arial" panose="020B0604020202020204" pitchFamily="34" charset="0"/>
              </a:rPr>
              <a:t>Collaboration (Chairs/African)</a:t>
            </a:r>
            <a:r>
              <a:rPr lang="en-US" sz="900" dirty="0">
                <a:solidFill>
                  <a:srgbClr val="000000"/>
                </a:solidFill>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1984-1985,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 The Andy Warhol Foundation for the Visual Arts, Inc.</a:t>
            </a:r>
            <a:r>
              <a:rPr lang="en-US" sz="900" dirty="0">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1998.1.487</a:t>
            </a:r>
            <a:r>
              <a:rPr 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469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35465"/>
            <a:ext cx="10515600" cy="2852737"/>
          </a:xfrm>
        </p:spPr>
        <p:txBody>
          <a:bodyPr>
            <a:noAutofit/>
          </a:bodyPr>
          <a:lstStyle/>
          <a:p>
            <a:pPr>
              <a:lnSpc>
                <a:spcPct val="100000"/>
              </a:lnSpc>
              <a:spcBef>
                <a:spcPct val="50000"/>
              </a:spcBef>
            </a:pPr>
            <a:r>
              <a:rPr lang="en-US" altLang="en-US" sz="3200" dirty="0"/>
              <a:t>“Jean-Michel got me into painting differently, so that’s </a:t>
            </a:r>
            <a:br>
              <a:rPr lang="en-US" altLang="en-US" sz="3200" dirty="0"/>
            </a:br>
            <a:r>
              <a:rPr lang="en-US" altLang="en-US" sz="3200" dirty="0"/>
              <a:t>a good thing.”</a:t>
            </a:r>
          </a:p>
        </p:txBody>
      </p:sp>
      <p:sp>
        <p:nvSpPr>
          <p:cNvPr id="3" name="Text Placeholder 2"/>
          <p:cNvSpPr>
            <a:spLocks noGrp="1"/>
          </p:cNvSpPr>
          <p:nvPr>
            <p:ph type="body" idx="1"/>
          </p:nvPr>
        </p:nvSpPr>
        <p:spPr>
          <a:xfrm>
            <a:off x="831850" y="4061451"/>
            <a:ext cx="10515600" cy="966581"/>
          </a:xfrm>
        </p:spPr>
        <p:txBody>
          <a:bodyPr/>
          <a:lstStyle/>
          <a:p>
            <a:r>
              <a:rPr lang="en-US" dirty="0"/>
              <a:t>Andy Warhol, </a:t>
            </a:r>
            <a:r>
              <a:rPr lang="en-US" i="1" dirty="0"/>
              <a:t>The Andy Warhol Diaries</a:t>
            </a:r>
            <a:r>
              <a:rPr lang="en-US" dirty="0"/>
              <a:t>, 1984</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14452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Jean-Michel Basquiat</a:t>
            </a:r>
          </a:p>
        </p:txBody>
      </p:sp>
      <p:sp>
        <p:nvSpPr>
          <p:cNvPr id="6" name="Content Placeholder 5"/>
          <p:cNvSpPr>
            <a:spLocks noGrp="1"/>
          </p:cNvSpPr>
          <p:nvPr>
            <p:ph sz="half" idx="2"/>
          </p:nvPr>
        </p:nvSpPr>
        <p:spPr>
          <a:xfrm>
            <a:off x="4710545" y="1558751"/>
            <a:ext cx="6643255" cy="4112347"/>
          </a:xfrm>
        </p:spPr>
        <p:txBody>
          <a:bodyPr>
            <a:normAutofit/>
          </a:bodyPr>
          <a:lstStyle/>
          <a:p>
            <a:endParaRPr lang="en-US" sz="2200" dirty="0"/>
          </a:p>
          <a:p>
            <a:r>
              <a:rPr lang="en-US" sz="2200" dirty="0"/>
              <a:t>Jean-Michel Basquiat was born on December 22, 1960.</a:t>
            </a:r>
          </a:p>
          <a:p>
            <a:r>
              <a:rPr lang="en-US" sz="2200" dirty="0"/>
              <a:t>His mother was Puerto Rican, and his father was an immigrant from Haiti.</a:t>
            </a:r>
          </a:p>
          <a:p>
            <a:r>
              <a:rPr lang="en-US" sz="2200" dirty="0"/>
              <a:t>He and his two sisters grew up in a middle-class neighborhood in Brooklyn, New York.</a:t>
            </a:r>
          </a:p>
          <a:p>
            <a:r>
              <a:rPr lang="en-US" sz="2200" dirty="0"/>
              <a:t>He displayed an interest in art at a young age and regularly visited the Brooklyn Museum as a child.</a:t>
            </a:r>
            <a:br>
              <a:rPr lang="en-US" sz="2400" dirty="0"/>
            </a:br>
            <a:endParaRPr lang="en-US" sz="2400" dirty="0"/>
          </a:p>
        </p:txBody>
      </p:sp>
      <p:sp>
        <p:nvSpPr>
          <p:cNvPr id="7" name="Content Placeholder 2"/>
          <p:cNvSpPr>
            <a:spLocks noGrp="1"/>
          </p:cNvSpPr>
          <p:nvPr>
            <p:ph sz="half" idx="13"/>
          </p:nvPr>
        </p:nvSpPr>
        <p:spPr>
          <a:xfrm>
            <a:off x="924464" y="5888356"/>
            <a:ext cx="3284622" cy="565150"/>
          </a:xfrm>
        </p:spPr>
        <p:txBody>
          <a:bodyPr>
            <a:normAutofit fontScale="92500"/>
          </a:bodyPr>
          <a:lstStyle>
            <a:lvl1pPr marL="0" indent="0">
              <a:buNone/>
              <a:defRPr sz="1200" baseline="0"/>
            </a:lvl1pPr>
          </a:lstStyle>
          <a:p>
            <a:pPr lvl="0"/>
            <a:r>
              <a:rPr lang="en-US" sz="1000" dirty="0"/>
              <a:t>Andy Warhol, </a:t>
            </a:r>
            <a:r>
              <a:rPr lang="en-US" sz="1000" i="1" dirty="0"/>
              <a:t>Jean-Michel Basquiat</a:t>
            </a:r>
            <a:r>
              <a:rPr lang="en-US" sz="1000" dirty="0"/>
              <a:t>, 1982 </a:t>
            </a:r>
            <a:br>
              <a:rPr lang="en-US" sz="1000" dirty="0"/>
            </a:br>
            <a:r>
              <a:rPr lang="en-US" sz="1000" dirty="0"/>
              <a:t>The Andy Warhol Museum, Pittsburgh; Contribution The Andy Warhol Foundation for the Visual Arts, Inc. 2001.2.549</a:t>
            </a:r>
          </a:p>
        </p:txBody>
      </p:sp>
      <p:sp>
        <p:nvSpPr>
          <p:cNvPr id="8" name="Footer Placeholder 3"/>
          <p:cNvSpPr>
            <a:spLocks noGrp="1"/>
          </p:cNvSpPr>
          <p:nvPr>
            <p:ph type="ftr" sz="quarter" idx="11"/>
          </p:nvPr>
        </p:nvSpPr>
        <p:spPr>
          <a:xfrm>
            <a:off x="2613837" y="6365063"/>
            <a:ext cx="6964325" cy="365125"/>
          </a:xfrm>
        </p:spPr>
        <p:txBody>
          <a:bodyPr/>
          <a:lstStyle/>
          <a:p>
            <a:r>
              <a:rPr lang="en-US"/>
              <a:t>© The Andy Warhol Museum, one of the four Carnegie Museums of Pittsburgh. All rights reserved.</a:t>
            </a:r>
          </a:p>
        </p:txBody>
      </p:sp>
      <p:pic>
        <p:nvPicPr>
          <p:cNvPr id="12" name="Content Placeholder 11" descr="A photograph of artist Jean-Michel Basquiat sitting sideways in a chair, wearing khakis, a tie and a jacket. ">
            <a:extLst>
              <a:ext uri="{FF2B5EF4-FFF2-40B4-BE49-F238E27FC236}">
                <a16:creationId xmlns:a16="http://schemas.microsoft.com/office/drawing/2014/main" id="{325656BF-7508-40EE-867B-14BE5D7DECB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521" y="1545875"/>
            <a:ext cx="3386888" cy="4343400"/>
          </a:xfrm>
        </p:spPr>
      </p:pic>
    </p:spTree>
    <p:extLst>
      <p:ext uri="{BB962C8B-B14F-4D97-AF65-F5344CB8AC3E}">
        <p14:creationId xmlns:p14="http://schemas.microsoft.com/office/powerpoint/2010/main" val="39783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From Street Art to Fine Art</a:t>
            </a:r>
          </a:p>
        </p:txBody>
      </p:sp>
      <p:sp>
        <p:nvSpPr>
          <p:cNvPr id="6" name="Content Placeholder 5"/>
          <p:cNvSpPr>
            <a:spLocks noGrp="1"/>
          </p:cNvSpPr>
          <p:nvPr>
            <p:ph sz="half" idx="2"/>
          </p:nvPr>
        </p:nvSpPr>
        <p:spPr>
          <a:xfrm>
            <a:off x="4664990" y="1675630"/>
            <a:ext cx="6688810" cy="4311499"/>
          </a:xfrm>
        </p:spPr>
        <p:txBody>
          <a:bodyPr>
            <a:noAutofit/>
          </a:bodyPr>
          <a:lstStyle/>
          <a:p>
            <a:r>
              <a:rPr lang="en-US" sz="2200" dirty="0"/>
              <a:t>Basquiat gained notoriety with his graffiti tag “SAMO©️” in the 1970s.</a:t>
            </a:r>
          </a:p>
          <a:p>
            <a:r>
              <a:rPr lang="en-US" sz="2200" dirty="0"/>
              <a:t>He graffitied in neighborhoods with prominent art galleries, capturing the attention of fine art dealers.</a:t>
            </a:r>
          </a:p>
          <a:p>
            <a:r>
              <a:rPr lang="en-US" sz="2200" dirty="0"/>
              <a:t>Basquiat first met Warhol in 1978 selling postcards of his art outside a trendy restaurant in Soho.</a:t>
            </a:r>
          </a:p>
          <a:p>
            <a:r>
              <a:rPr lang="en-US" sz="2200" dirty="0"/>
              <a:t>By the age of 22, Basquiat received critical acclaim in the </a:t>
            </a:r>
            <a:r>
              <a:rPr lang="en-US" sz="2200" i="1" dirty="0"/>
              <a:t>Village Voice </a:t>
            </a:r>
            <a:r>
              <a:rPr lang="en-US" sz="2200" dirty="0"/>
              <a:t>and </a:t>
            </a:r>
            <a:r>
              <a:rPr lang="en-US" sz="2200" i="1" dirty="0" err="1"/>
              <a:t>Artforum</a:t>
            </a:r>
            <a:r>
              <a:rPr lang="en-US" sz="2200" dirty="0"/>
              <a:t> and had solo shows in New York City, Los Angeles, Modena, Italy and Zurich, Switzerland.</a:t>
            </a:r>
          </a:p>
        </p:txBody>
      </p:sp>
      <p:sp>
        <p:nvSpPr>
          <p:cNvPr id="7" name="Content Placeholder 2"/>
          <p:cNvSpPr>
            <a:spLocks noGrp="1"/>
          </p:cNvSpPr>
          <p:nvPr>
            <p:ph sz="half" idx="13"/>
          </p:nvPr>
        </p:nvSpPr>
        <p:spPr>
          <a:xfrm>
            <a:off x="907470" y="5866197"/>
            <a:ext cx="3110254" cy="565150"/>
          </a:xfrm>
        </p:spPr>
        <p:txBody>
          <a:bodyPr>
            <a:noAutofit/>
          </a:bodyPr>
          <a:lstStyle>
            <a:lvl1pPr marL="0" indent="0">
              <a:buNone/>
              <a:defRPr sz="1200" baseline="0"/>
            </a:lvl1pPr>
          </a:lstStyle>
          <a:p>
            <a:pPr lvl="0"/>
            <a:r>
              <a:rPr lang="en-US" sz="900" dirty="0"/>
              <a:t>Andy Warhol, </a:t>
            </a:r>
            <a:r>
              <a:rPr lang="en-US" sz="900" i="1" dirty="0"/>
              <a:t>Jean-Michel Basquiat</a:t>
            </a:r>
            <a:r>
              <a:rPr lang="en-US" sz="900" dirty="0"/>
              <a:t>, 1984, </a:t>
            </a:r>
            <a:br>
              <a:rPr lang="en-US" sz="900" dirty="0"/>
            </a:br>
            <a:r>
              <a:rPr lang="en-US" sz="900" dirty="0"/>
              <a:t>The Andy Warhol Museum, Pittsburgh; Contribution The Andy Warhol Foundation for the Visual Arts, Inc. 2001.2.548</a:t>
            </a:r>
          </a:p>
        </p:txBody>
      </p:sp>
      <p:sp>
        <p:nvSpPr>
          <p:cNvPr id="8" name="Footer Placeholder 3"/>
          <p:cNvSpPr>
            <a:spLocks noGrp="1"/>
          </p:cNvSpPr>
          <p:nvPr>
            <p:ph type="ftr" sz="quarter" idx="11"/>
          </p:nvPr>
        </p:nvSpPr>
        <p:spPr>
          <a:xfrm>
            <a:off x="2613837" y="6365063"/>
            <a:ext cx="6964325" cy="365125"/>
          </a:xfrm>
        </p:spPr>
        <p:txBody>
          <a:bodyPr/>
          <a:lstStyle/>
          <a:p>
            <a:r>
              <a:rPr lang="en-US"/>
              <a:t>© The Andy Warhol Museum, one of the four Carnegie Museums of Pittsburgh. All rights reserved.</a:t>
            </a:r>
          </a:p>
        </p:txBody>
      </p:sp>
      <p:pic>
        <p:nvPicPr>
          <p:cNvPr id="12" name="Content Placeholder 11" descr="A photograph of artist Jean-Michel Basquiat standing in front of one of his paintings. ">
            <a:extLst>
              <a:ext uri="{FF2B5EF4-FFF2-40B4-BE49-F238E27FC236}">
                <a16:creationId xmlns:a16="http://schemas.microsoft.com/office/drawing/2014/main" id="{83D88B65-6603-4382-931A-495733168F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554698"/>
            <a:ext cx="3406587" cy="4343400"/>
          </a:xfrm>
        </p:spPr>
      </p:pic>
    </p:spTree>
    <p:extLst>
      <p:ext uri="{BB962C8B-B14F-4D97-AF65-F5344CB8AC3E}">
        <p14:creationId xmlns:p14="http://schemas.microsoft.com/office/powerpoint/2010/main" val="380439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4145-3E38-438D-8751-F4BCD5E9335E}"/>
              </a:ext>
            </a:extLst>
          </p:cNvPr>
          <p:cNvSpPr>
            <a:spLocks noGrp="1"/>
          </p:cNvSpPr>
          <p:nvPr>
            <p:ph type="title"/>
          </p:nvPr>
        </p:nvSpPr>
        <p:spPr/>
        <p:txBody>
          <a:bodyPr/>
          <a:lstStyle/>
          <a:p>
            <a:r>
              <a:rPr lang="en-US" dirty="0"/>
              <a:t>An Intergenerational Exchange</a:t>
            </a:r>
          </a:p>
        </p:txBody>
      </p:sp>
      <p:pic>
        <p:nvPicPr>
          <p:cNvPr id="8" name="Content Placeholder 7" descr="A black and white photograph of Andy Warhol on the left wearing a black turtleneck, Jean-Michel Basquiat in the middle wearing a collared shirt, and Fransico Clemente on the right wearing a suit jacket. ">
            <a:extLst>
              <a:ext uri="{FF2B5EF4-FFF2-40B4-BE49-F238E27FC236}">
                <a16:creationId xmlns:a16="http://schemas.microsoft.com/office/drawing/2014/main" id="{4C9DB1E3-4828-AD40-8548-559D0AA937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19047"/>
            <a:ext cx="5181600" cy="3578731"/>
          </a:xfrm>
        </p:spPr>
      </p:pic>
      <p:sp>
        <p:nvSpPr>
          <p:cNvPr id="4" name="Content Placeholder 3">
            <a:extLst>
              <a:ext uri="{FF2B5EF4-FFF2-40B4-BE49-F238E27FC236}">
                <a16:creationId xmlns:a16="http://schemas.microsoft.com/office/drawing/2014/main" id="{43F609C8-7A92-4F9E-B744-C329158E0A81}"/>
              </a:ext>
            </a:extLst>
          </p:cNvPr>
          <p:cNvSpPr>
            <a:spLocks noGrp="1"/>
          </p:cNvSpPr>
          <p:nvPr>
            <p:ph sz="half" idx="2"/>
          </p:nvPr>
        </p:nvSpPr>
        <p:spPr/>
        <p:txBody>
          <a:bodyPr>
            <a:normAutofit fontScale="92500" lnSpcReduction="10000"/>
          </a:bodyPr>
          <a:lstStyle/>
          <a:p>
            <a:r>
              <a:rPr lang="en-US" sz="2400" dirty="0"/>
              <a:t>Warhol and Basquiat were formally introduced in 1982 by Bruno Bischofberger, a Swiss art dealer who handled European sales for both artists in the early 1980s.</a:t>
            </a:r>
          </a:p>
          <a:p>
            <a:r>
              <a:rPr lang="en-US" sz="2400" dirty="0"/>
              <a:t>In 1983, Bischofberger suggested that Basquiat and Warhol begin a three-way collaboration project with Francesco Clemente, an Italian painter living in NYC.</a:t>
            </a:r>
          </a:p>
          <a:p>
            <a:r>
              <a:rPr lang="en-US" sz="2400" dirty="0"/>
              <a:t>Warhol, who was born in 1928 and had been famous for decades, was energized by this creative exchange with a younger generation of artists. </a:t>
            </a:r>
          </a:p>
          <a:p>
            <a:endParaRPr lang="en-US" dirty="0"/>
          </a:p>
        </p:txBody>
      </p:sp>
      <p:sp>
        <p:nvSpPr>
          <p:cNvPr id="5" name="Footer Placeholder 4">
            <a:extLst>
              <a:ext uri="{FF2B5EF4-FFF2-40B4-BE49-F238E27FC236}">
                <a16:creationId xmlns:a16="http://schemas.microsoft.com/office/drawing/2014/main" id="{C654A454-AEFA-440A-9ED6-B775D3505A59}"/>
              </a:ext>
            </a:extLst>
          </p:cNvPr>
          <p:cNvSpPr>
            <a:spLocks noGrp="1"/>
          </p:cNvSpPr>
          <p:nvPr>
            <p:ph type="ftr" sz="quarter" idx="11"/>
          </p:nvPr>
        </p:nvSpPr>
        <p:spPr/>
        <p:txBody>
          <a:bodyPr/>
          <a:lstStyle/>
          <a:p>
            <a:r>
              <a:rPr lang="en-US"/>
              <a:t>© The Andy Warhol Museum, one of the four Carnegie Museums of Pittsburgh. All rights reserved.</a:t>
            </a:r>
          </a:p>
        </p:txBody>
      </p:sp>
      <p:sp>
        <p:nvSpPr>
          <p:cNvPr id="6" name="Content Placeholder 5">
            <a:extLst>
              <a:ext uri="{FF2B5EF4-FFF2-40B4-BE49-F238E27FC236}">
                <a16:creationId xmlns:a16="http://schemas.microsoft.com/office/drawing/2014/main" id="{E52A7B43-C212-4077-9FB7-FD97E17543E2}"/>
              </a:ext>
            </a:extLst>
          </p:cNvPr>
          <p:cNvSpPr>
            <a:spLocks noGrp="1"/>
          </p:cNvSpPr>
          <p:nvPr>
            <p:ph sz="half" idx="13"/>
          </p:nvPr>
        </p:nvSpPr>
        <p:spPr>
          <a:xfrm>
            <a:off x="838200" y="5698845"/>
            <a:ext cx="5181600" cy="565150"/>
          </a:xfrm>
          <a:ln>
            <a:noFill/>
          </a:ln>
        </p:spPr>
        <p:style>
          <a:lnRef idx="2">
            <a:schemeClr val="dk1"/>
          </a:lnRef>
          <a:fillRef idx="1">
            <a:schemeClr val="lt1"/>
          </a:fillRef>
          <a:effectRef idx="0">
            <a:schemeClr val="dk1"/>
          </a:effectRef>
          <a:fontRef idx="minor">
            <a:schemeClr val="dk1"/>
          </a:fontRef>
        </p:style>
        <p:txBody>
          <a:bodyPr>
            <a:noAutofit/>
          </a:bodyPr>
          <a:lstStyle/>
          <a:p>
            <a:pPr>
              <a:lnSpc>
                <a:spcPct val="100000"/>
              </a:lnSpc>
            </a:pPr>
            <a:r>
              <a:rPr lang="en-US" sz="1000" dirty="0">
                <a:latin typeface="Arial" panose="020B0604020202020204" pitchFamily="34" charset="0"/>
                <a:cs typeface="Arial" panose="020B0604020202020204" pitchFamily="34" charset="0"/>
              </a:rPr>
              <a:t>Andy Warhol, </a:t>
            </a:r>
            <a:r>
              <a:rPr lang="en-US" sz="1000" i="1" dirty="0">
                <a:latin typeface="Arial" panose="020B0604020202020204" pitchFamily="34" charset="0"/>
                <a:cs typeface="Arial" panose="020B0604020202020204" pitchFamily="34" charset="0"/>
              </a:rPr>
              <a:t>Andy Warhol, Jean-Michel Basquiat, and Francesco Clemente</a:t>
            </a:r>
            <a:r>
              <a:rPr lang="en-US" sz="1000" dirty="0">
                <a:latin typeface="Arial" panose="020B0604020202020204" pitchFamily="34" charset="0"/>
                <a:cs typeface="Arial" panose="020B0604020202020204" pitchFamily="34" charset="0"/>
              </a:rPr>
              <a:t>, 1984-1985                   </a:t>
            </a:r>
            <a:r>
              <a:rPr lang="en-US" sz="10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1000" dirty="0">
                <a:latin typeface="Arial" panose="020B0604020202020204" pitchFamily="34" charset="0"/>
                <a:cs typeface="Arial" panose="020B0604020202020204" pitchFamily="34" charset="0"/>
              </a:rPr>
              <a:t>                                                                     TC533-47-2_int_01</a:t>
            </a:r>
          </a:p>
        </p:txBody>
      </p:sp>
    </p:spTree>
    <p:extLst>
      <p:ext uri="{BB962C8B-B14F-4D97-AF65-F5344CB8AC3E}">
        <p14:creationId xmlns:p14="http://schemas.microsoft.com/office/powerpoint/2010/main" val="34297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Collaboration by Mail</a:t>
            </a:r>
          </a:p>
        </p:txBody>
      </p:sp>
      <p:sp>
        <p:nvSpPr>
          <p:cNvPr id="6" name="Content Placeholder 5"/>
          <p:cNvSpPr>
            <a:spLocks noGrp="1"/>
          </p:cNvSpPr>
          <p:nvPr>
            <p:ph sz="half" idx="2"/>
          </p:nvPr>
        </p:nvSpPr>
        <p:spPr>
          <a:xfrm>
            <a:off x="5571087" y="1443860"/>
            <a:ext cx="5968268" cy="4667008"/>
          </a:xfrm>
        </p:spPr>
        <p:txBody>
          <a:bodyPr>
            <a:normAutofit/>
          </a:bodyPr>
          <a:lstStyle/>
          <a:p>
            <a:endParaRPr lang="en-US" sz="2200" dirty="0"/>
          </a:p>
          <a:p>
            <a:r>
              <a:rPr lang="en-US" sz="2100" dirty="0"/>
              <a:t>Warhol, Basquiat, and Clemente collaborated on over a dozen artworks. In the interest of spontaneity, Bischofberger recommended that the artists not work together in the same room.</a:t>
            </a:r>
          </a:p>
          <a:p>
            <a:r>
              <a:rPr lang="en-US" sz="2100" dirty="0"/>
              <a:t>Instead, each artist would paint part of a canvas and then mail the unfinished artwork to the next artist, who would then add to the painting and mail it to the third artist for completion.</a:t>
            </a:r>
          </a:p>
          <a:p>
            <a:r>
              <a:rPr lang="en-US" sz="2100" dirty="0"/>
              <a:t>When Warhol was the third artist to receive the canvas, sometimes he simply created a silkscreen print of what Basquiat and Clemente had painted.</a:t>
            </a:r>
          </a:p>
        </p:txBody>
      </p:sp>
      <p:sp>
        <p:nvSpPr>
          <p:cNvPr id="7" name="Content Placeholder 2"/>
          <p:cNvSpPr>
            <a:spLocks noGrp="1"/>
          </p:cNvSpPr>
          <p:nvPr>
            <p:ph sz="half" idx="13"/>
          </p:nvPr>
        </p:nvSpPr>
        <p:spPr>
          <a:xfrm>
            <a:off x="1009899" y="5753998"/>
            <a:ext cx="4361777" cy="565150"/>
          </a:xfrm>
        </p:spPr>
        <p:txBody>
          <a:bodyPr>
            <a:noAutofit/>
          </a:bodyPr>
          <a:lstStyle>
            <a:lvl1pPr marL="0" indent="0">
              <a:buNone/>
              <a:defRPr sz="1200" baseline="0"/>
            </a:lvl1pPr>
          </a:lstStyle>
          <a:p>
            <a:pPr lvl="0"/>
            <a:r>
              <a:rPr lang="en-US" sz="900" b="0" i="0" u="none" strike="noStrike" dirty="0">
                <a:solidFill>
                  <a:srgbClr val="000000"/>
                </a:solidFill>
                <a:effectLst/>
                <a:latin typeface="Arial" panose="020B0604020202020204" pitchFamily="34" charset="0"/>
                <a:cs typeface="Arial" panose="020B0604020202020204" pitchFamily="34" charset="0"/>
              </a:rPr>
              <a:t>Andy Warhol, Jean-Michel Basquiat, Francesco Clemente,</a:t>
            </a:r>
            <a:r>
              <a:rPr lang="en-US" sz="900" dirty="0">
                <a:latin typeface="Arial" panose="020B0604020202020204" pitchFamily="34" charset="0"/>
                <a:cs typeface="Arial" panose="020B0604020202020204" pitchFamily="34" charset="0"/>
              </a:rPr>
              <a:t> </a:t>
            </a:r>
            <a:r>
              <a:rPr lang="en-US" sz="900" b="0" i="1" u="none" strike="noStrike" dirty="0">
                <a:solidFill>
                  <a:srgbClr val="000000"/>
                </a:solidFill>
                <a:effectLst/>
                <a:latin typeface="Arial" panose="020B0604020202020204" pitchFamily="34" charset="0"/>
                <a:cs typeface="Arial" panose="020B0604020202020204" pitchFamily="34" charset="0"/>
              </a:rPr>
              <a:t>Collaboration (Head &amp; Hands),</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1984-1985, 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 The Andy Warhol Foundation for the Visual Arts, Inc.</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b="0" i="0" u="none" strike="noStrike" dirty="0">
                <a:solidFill>
                  <a:srgbClr val="000000"/>
                </a:solidFill>
                <a:effectLst/>
                <a:latin typeface="Arial" panose="020B0604020202020204" pitchFamily="34" charset="0"/>
                <a:cs typeface="Arial" panose="020B0604020202020204" pitchFamily="34" charset="0"/>
              </a:rPr>
              <a:t>1998.1.492</a:t>
            </a:r>
            <a:r>
              <a:rPr lang="en-US" sz="9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r>
              <a:rPr lang="en-US"/>
              <a:t>© The Andy Warhol Museum, one of the four Carnegie Museums of Pittsburgh. All rights reserved.</a:t>
            </a:r>
          </a:p>
        </p:txBody>
      </p:sp>
      <p:pic>
        <p:nvPicPr>
          <p:cNvPr id="10" name="Content Placeholder 9" descr="A black-and-white artwork created by Jean-Michel Basquiat, Andy Warhol, and Francesco Clemente. A head and two arms and hands painted by Clemente dominate the bottom half of the canvas, Basquiat's symbols and writings can be seen in the top half. ">
            <a:extLst>
              <a:ext uri="{FF2B5EF4-FFF2-40B4-BE49-F238E27FC236}">
                <a16:creationId xmlns:a16="http://schemas.microsoft.com/office/drawing/2014/main" id="{58BD0B50-A9A6-4026-88A2-9551662E23E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3755" y="1443860"/>
            <a:ext cx="4361778" cy="4343400"/>
          </a:xfrm>
        </p:spPr>
      </p:pic>
    </p:spTree>
    <p:extLst>
      <p:ext uri="{BB962C8B-B14F-4D97-AF65-F5344CB8AC3E}">
        <p14:creationId xmlns:p14="http://schemas.microsoft.com/office/powerpoint/2010/main" val="235301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672" y="271009"/>
            <a:ext cx="10515600" cy="945337"/>
          </a:xfrm>
        </p:spPr>
        <p:txBody>
          <a:bodyPr/>
          <a:lstStyle/>
          <a:p>
            <a:r>
              <a:rPr lang="en-US" dirty="0"/>
              <a:t>Continued Collaboration</a:t>
            </a:r>
          </a:p>
        </p:txBody>
      </p:sp>
      <p:sp>
        <p:nvSpPr>
          <p:cNvPr id="6" name="Content Placeholder 5"/>
          <p:cNvSpPr>
            <a:spLocks noGrp="1"/>
          </p:cNvSpPr>
          <p:nvPr>
            <p:ph sz="half" idx="2"/>
          </p:nvPr>
        </p:nvSpPr>
        <p:spPr>
          <a:xfrm>
            <a:off x="5865542" y="1134006"/>
            <a:ext cx="5809786" cy="4122738"/>
          </a:xfrm>
        </p:spPr>
        <p:txBody>
          <a:bodyPr>
            <a:noAutofit/>
          </a:bodyPr>
          <a:lstStyle/>
          <a:p>
            <a:r>
              <a:rPr lang="en-US" sz="2200" dirty="0"/>
              <a:t>In the mid-1980s, Warhol  and Basquiat collaborated on roughly 100 artworks without the involvement of Bischofberger or Clemente.</a:t>
            </a:r>
          </a:p>
          <a:p>
            <a:r>
              <a:rPr lang="en-US" sz="2200" dirty="0"/>
              <a:t>By this point, the two artists were working together in the same room at Warhol’s studio.</a:t>
            </a:r>
          </a:p>
          <a:p>
            <a:r>
              <a:rPr lang="en-US" sz="2200" dirty="0"/>
              <a:t>Usually, they did not discuss what they would create before they started painting. They simply took turns adding to the canvas.</a:t>
            </a:r>
          </a:p>
          <a:p>
            <a:pPr marL="0" indent="0" algn="ctr">
              <a:buNone/>
            </a:pPr>
            <a:r>
              <a:rPr lang="en-US" sz="2200" b="1" dirty="0"/>
              <a:t>Would you prefer to collaborate spontaneously like Warhol and Basquiat, or plan with your partner(s) and discuss along the way? Why?</a:t>
            </a:r>
            <a:endParaRPr lang="en-US" sz="2200" b="1" u="sng" dirty="0"/>
          </a:p>
          <a:p>
            <a:endParaRPr lang="en-US" sz="2200" dirty="0"/>
          </a:p>
          <a:p>
            <a:endParaRPr lang="en-US" sz="2200" dirty="0"/>
          </a:p>
          <a:p>
            <a:pPr marL="0" indent="0">
              <a:buNone/>
            </a:pPr>
            <a:endParaRPr lang="en-US" sz="2200" dirty="0"/>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pic>
        <p:nvPicPr>
          <p:cNvPr id="11" name="Content Placeholder 8" descr="A painting with a yellow background by Jean-Michel Basquiat and Andy Warhol. Basquiat's Native American figures cover text by Warhol which reads &quot;PLUG PULLED ON COMA MOM&quot; and &quot;THE ULTIMATE CURE FOR FAT.&quot; ">
            <a:extLst>
              <a:ext uri="{FF2B5EF4-FFF2-40B4-BE49-F238E27FC236}">
                <a16:creationId xmlns:a16="http://schemas.microsoft.com/office/drawing/2014/main" id="{32D8B143-9D59-465D-96FD-45AC2A2A0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72" y="1256667"/>
            <a:ext cx="5212080" cy="3780746"/>
          </a:xfrm>
          <a:prstGeom prst="rect">
            <a:avLst/>
          </a:prstGeom>
        </p:spPr>
      </p:pic>
      <p:sp>
        <p:nvSpPr>
          <p:cNvPr id="14" name="Content Placeholder 2">
            <a:extLst>
              <a:ext uri="{FF2B5EF4-FFF2-40B4-BE49-F238E27FC236}">
                <a16:creationId xmlns:a16="http://schemas.microsoft.com/office/drawing/2014/main" id="{CA45119D-5350-45ED-B3C2-962FD93E0713}"/>
              </a:ext>
            </a:extLst>
          </p:cNvPr>
          <p:cNvSpPr txBox="1">
            <a:spLocks/>
          </p:cNvSpPr>
          <p:nvPr/>
        </p:nvSpPr>
        <p:spPr>
          <a:xfrm>
            <a:off x="414452" y="5038458"/>
            <a:ext cx="4782015" cy="9696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Jean-Michel Basquiat, Andy Warhol,</a:t>
            </a:r>
            <a:r>
              <a:rPr lang="en-US" sz="900" dirty="0">
                <a:latin typeface="Arial" panose="020B0604020202020204" pitchFamily="34" charset="0"/>
                <a:cs typeface="Arial" panose="020B0604020202020204" pitchFamily="34" charset="0"/>
              </a:rPr>
              <a:t> </a:t>
            </a:r>
            <a:r>
              <a:rPr lang="en-US" sz="900" i="1" dirty="0">
                <a:solidFill>
                  <a:srgbClr val="000000"/>
                </a:solidFill>
                <a:latin typeface="Arial" panose="020B0604020202020204" pitchFamily="34" charset="0"/>
                <a:cs typeface="Arial" panose="020B0604020202020204" pitchFamily="34" charset="0"/>
              </a:rPr>
              <a:t>Collaboration</a:t>
            </a:r>
            <a:r>
              <a:rPr lang="en-US" sz="900" dirty="0">
                <a:solidFill>
                  <a:srgbClr val="000000"/>
                </a:solidFill>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1984-1985,</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900" dirty="0">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 The Andy Warhol Foundation for the Visual Arts, Inc.; © Estate of Jean-Michel Basquiat </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1998.1.485</a:t>
            </a:r>
            <a:r>
              <a:rPr 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369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body" idx="2"/>
          </p:nvPr>
        </p:nvSpPr>
        <p:spPr>
          <a:xfrm>
            <a:off x="6095999" y="1285103"/>
            <a:ext cx="5405005" cy="4475449"/>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Char char="•"/>
            </a:pPr>
            <a:r>
              <a:rPr lang="en-US" sz="2200" dirty="0"/>
              <a:t>The silkscreen had been Warhol’s go-to artmaking tool since 1962.</a:t>
            </a:r>
            <a:endParaRPr dirty="0"/>
          </a:p>
          <a:p>
            <a:pPr marL="228600" lvl="0" indent="-228600" algn="l" rtl="0">
              <a:lnSpc>
                <a:spcPct val="90000"/>
              </a:lnSpc>
              <a:spcBef>
                <a:spcPts val="1000"/>
              </a:spcBef>
              <a:spcAft>
                <a:spcPts val="0"/>
              </a:spcAft>
              <a:buClr>
                <a:schemeClr val="dk1"/>
              </a:buClr>
              <a:buSzPts val="2200"/>
              <a:buChar char="•"/>
            </a:pPr>
            <a:r>
              <a:rPr lang="en-US" sz="2200" dirty="0"/>
              <a:t>Although Warhol used silkscreen printing in some of his collaborations with Basquiat, Basquiat encouraged Warhol to do more painting by hand.</a:t>
            </a:r>
            <a:endParaRPr dirty="0"/>
          </a:p>
          <a:p>
            <a:pPr marL="228600" lvl="0" indent="-228600" algn="l" rtl="0">
              <a:lnSpc>
                <a:spcPct val="90000"/>
              </a:lnSpc>
              <a:spcBef>
                <a:spcPts val="1000"/>
              </a:spcBef>
              <a:spcAft>
                <a:spcPts val="0"/>
              </a:spcAft>
              <a:buClr>
                <a:schemeClr val="dk1"/>
              </a:buClr>
              <a:buSzPts val="2200"/>
              <a:buChar char="•"/>
            </a:pPr>
            <a:r>
              <a:rPr lang="en-US" sz="2200" dirty="0"/>
              <a:t>Warhol used an overhead projector to project words and images onto the canvas and traced them by hand with his paintbrush.</a:t>
            </a:r>
          </a:p>
          <a:p>
            <a:pPr marL="0" indent="0" algn="ctr">
              <a:buSzPts val="2200"/>
              <a:buNone/>
            </a:pPr>
            <a:r>
              <a:rPr lang="en-US" sz="2200" b="1" dirty="0"/>
              <a:t>Can you tell which parts of the paintings are Warhol’s and which are Basquiat’s? How?</a:t>
            </a:r>
          </a:p>
          <a:p>
            <a:pPr marL="0" lvl="0" indent="0" algn="l" rtl="0">
              <a:lnSpc>
                <a:spcPct val="90000"/>
              </a:lnSpc>
              <a:spcBef>
                <a:spcPts val="1000"/>
              </a:spcBef>
              <a:spcAft>
                <a:spcPts val="0"/>
              </a:spcAft>
              <a:buClr>
                <a:schemeClr val="dk1"/>
              </a:buClr>
              <a:buSzPts val="2200"/>
              <a:buNone/>
            </a:pPr>
            <a:endParaRPr dirty="0"/>
          </a:p>
          <a:p>
            <a:pPr marL="0" lvl="0" indent="0" algn="l" rtl="0">
              <a:lnSpc>
                <a:spcPct val="90000"/>
              </a:lnSpc>
              <a:spcBef>
                <a:spcPts val="1000"/>
              </a:spcBef>
              <a:spcAft>
                <a:spcPts val="0"/>
              </a:spcAft>
              <a:buClr>
                <a:schemeClr val="dk1"/>
              </a:buClr>
              <a:buSzPts val="2200"/>
              <a:buNone/>
            </a:pPr>
            <a:endParaRPr sz="2200" dirty="0"/>
          </a:p>
        </p:txBody>
      </p:sp>
      <p:sp>
        <p:nvSpPr>
          <p:cNvPr id="222" name="Google Shape;222;p1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The Andy Warhol Museum, one of the four Carnegie Museums of Pittsburgh. All rights reserved.</a:t>
            </a:r>
            <a:endParaRPr/>
          </a:p>
        </p:txBody>
      </p:sp>
      <p:sp>
        <p:nvSpPr>
          <p:cNvPr id="223" name="Google Shape;223;p15"/>
          <p:cNvSpPr txBox="1">
            <a:spLocks noGrp="1"/>
          </p:cNvSpPr>
          <p:nvPr>
            <p:ph type="title"/>
          </p:nvPr>
        </p:nvSpPr>
        <p:spPr>
          <a:xfrm>
            <a:off x="614795" y="3626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Return to Hand-Painting </a:t>
            </a:r>
            <a:endParaRPr dirty="0"/>
          </a:p>
        </p:txBody>
      </p:sp>
      <p:pic>
        <p:nvPicPr>
          <p:cNvPr id="224" name="Google Shape;224;p15" descr="A painting by Jean-Michel Basquiat and Andy Warhol with a white background. Two rats painted by Basquiat cover Warhol's painting of moon cycles. The text &quot;RODENT TM&quot; and &quot;1960, DEC 22&quot; are crossed out."/>
          <p:cNvPicPr preferRelativeResize="0"/>
          <p:nvPr/>
        </p:nvPicPr>
        <p:blipFill rotWithShape="1">
          <a:blip r:embed="rId3">
            <a:alphaModFix/>
          </a:blip>
          <a:srcRect/>
          <a:stretch/>
        </p:blipFill>
        <p:spPr>
          <a:xfrm>
            <a:off x="690995" y="1688226"/>
            <a:ext cx="5181600" cy="3909300"/>
          </a:xfrm>
          <a:prstGeom prst="rect">
            <a:avLst/>
          </a:prstGeom>
          <a:noFill/>
          <a:ln>
            <a:noFill/>
          </a:ln>
        </p:spPr>
      </p:pic>
      <p:sp>
        <p:nvSpPr>
          <p:cNvPr id="225" name="Google Shape;225;p15"/>
          <p:cNvSpPr txBox="1"/>
          <p:nvPr/>
        </p:nvSpPr>
        <p:spPr>
          <a:xfrm>
            <a:off x="614795" y="5648286"/>
            <a:ext cx="5034396" cy="6652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Jean-Michel Basquiat, Andy Warhol,</a:t>
            </a:r>
            <a:r>
              <a:rPr lang="en-US" sz="900" b="0" i="0" u="none" strike="noStrike" cap="none">
                <a:solidFill>
                  <a:schemeClr val="dk1"/>
                </a:solidFill>
                <a:latin typeface="Arial"/>
                <a:ea typeface="Arial"/>
                <a:cs typeface="Arial"/>
                <a:sym typeface="Arial"/>
              </a:rPr>
              <a:t> </a:t>
            </a:r>
            <a:r>
              <a:rPr lang="en-US" sz="900" b="0" i="1" u="none" strike="noStrike" cap="none">
                <a:solidFill>
                  <a:srgbClr val="000000"/>
                </a:solidFill>
                <a:latin typeface="Arial"/>
                <a:ea typeface="Arial"/>
                <a:cs typeface="Arial"/>
                <a:sym typeface="Arial"/>
              </a:rPr>
              <a:t>Collaboration (Year of the Rat, Rodent (TM))</a:t>
            </a:r>
            <a:r>
              <a:rPr lang="en-US" sz="900" b="0" i="0" u="none" strike="noStrike" cap="none">
                <a:solidFill>
                  <a:srgbClr val="000000"/>
                </a:solidFill>
                <a:latin typeface="Arial"/>
                <a:ea typeface="Arial"/>
                <a:cs typeface="Arial"/>
                <a:sym typeface="Arial"/>
              </a:rPr>
              <a:t>,</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1984-1985,</a:t>
            </a:r>
            <a:r>
              <a:rPr lang="en-US" sz="900" b="0" i="0" u="none" strike="noStrike" cap="none">
                <a:solidFill>
                  <a:schemeClr val="dk1"/>
                </a:solidFill>
                <a:latin typeface="Arial"/>
                <a:ea typeface="Arial"/>
                <a:cs typeface="Arial"/>
                <a:sym typeface="Arial"/>
              </a:rPr>
              <a:t> </a:t>
            </a:r>
            <a:br>
              <a:rPr lang="en-US" sz="900" b="0" i="0" u="none" strike="noStrike" cap="none">
                <a:solidFill>
                  <a:schemeClr val="dk1"/>
                </a:solidFill>
                <a:latin typeface="Arial"/>
                <a:ea typeface="Arial"/>
                <a:cs typeface="Arial"/>
                <a:sym typeface="Arial"/>
              </a:rPr>
            </a:br>
            <a:r>
              <a:rPr lang="en-US" sz="900" b="0" i="0" u="none" strike="noStrike" cap="none">
                <a:solidFill>
                  <a:srgbClr val="000000"/>
                </a:solidFill>
                <a:latin typeface="Arial"/>
                <a:ea typeface="Arial"/>
                <a:cs typeface="Arial"/>
                <a:sym typeface="Arial"/>
              </a:rPr>
              <a:t>The Andy Warhol Museum, Pittsburgh; Founding Collection, Contribution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1998.1.486</a:t>
            </a:r>
            <a:r>
              <a:rPr lang="en-US" sz="900" b="0" i="0" u="none" strike="noStrike" cap="none">
                <a:solidFill>
                  <a:schemeClr val="dk1"/>
                </a:solidFill>
                <a:latin typeface="Arial"/>
                <a:ea typeface="Arial"/>
                <a:cs typeface="Arial"/>
                <a:sym typeface="Arial"/>
              </a:rPr>
              <a:t> </a:t>
            </a:r>
            <a:endParaRPr/>
          </a:p>
        </p:txBody>
      </p:sp>
    </p:spTree>
    <p:extLst>
      <p:ext uri="{BB962C8B-B14F-4D97-AF65-F5344CB8AC3E}">
        <p14:creationId xmlns:p14="http://schemas.microsoft.com/office/powerpoint/2010/main" val="816698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14307</TotalTime>
  <Words>4512</Words>
  <Application>Microsoft Macintosh PowerPoint</Application>
  <PresentationFormat>Widescreen</PresentationFormat>
  <Paragraphs>243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Benton</vt:lpstr>
      <vt:lpstr>Calibri</vt:lpstr>
      <vt:lpstr>Times New Roman</vt:lpstr>
      <vt:lpstr>wfont_d90357_13ac359f4dfc41a581753587b15e67ac</vt:lpstr>
      <vt:lpstr>1_Office Theme</vt:lpstr>
      <vt:lpstr>Warhol and Basquiat:  Collaboration and Contrast</vt:lpstr>
      <vt:lpstr>PowerPoint Presentation</vt:lpstr>
      <vt:lpstr>“Jean-Michel got me into painting differently, so that’s  a good thing.”</vt:lpstr>
      <vt:lpstr>Jean-Michel Basquiat</vt:lpstr>
      <vt:lpstr>From Street Art to Fine Art</vt:lpstr>
      <vt:lpstr>An Intergenerational Exchange</vt:lpstr>
      <vt:lpstr>Collaboration by Mail</vt:lpstr>
      <vt:lpstr>Continued Collaboration</vt:lpstr>
      <vt:lpstr>Return to Hand-Painting </vt:lpstr>
      <vt:lpstr>Contrasting Styles</vt:lpstr>
      <vt:lpstr>Layers and Coverups </vt:lpstr>
      <vt:lpstr>Crossing Out</vt:lpstr>
      <vt:lpstr>Mixed Media</vt:lpstr>
      <vt:lpstr>“Jean-Michel and Andy achieved a healthy balance. Jean respected Andy's philosophy and was in awe of his accomplishments and mastery of color and images. Andy was amazed by the ease with which Jean composed and constructed his paintings and was constantly surprised by the never-ending flow of new ideas. Each one inspired the other to outdo the next. The collaborations were seemingly effortless. It was a physical conversation happening in paint instead of words…"</vt:lpstr>
      <vt:lpstr>Discussion Questions</vt:lpstr>
      <vt:lpstr>“Jean-Michel called, he wanted some philosophy, he came over and we talked, and he's afraid he's just going to be a flash in the pan. And I told him not to worry, that he wouldn't be.”</vt:lpstr>
      <vt:lpstr>Friendship and Mentorship</vt:lpstr>
      <vt:lpstr>“Jean-Michel came down to the office early. He was reading his big review in the Voice. They called him the most promising artist on the scene. And at least they didn't mention me and say he shouldn't be hanging around with me the way the New York News thing did.”</vt:lpstr>
      <vt:lpstr>Rumors and Cynicism</vt:lpstr>
      <vt:lpstr>Show at Shafrazi</vt:lpstr>
      <vt:lpstr>“Jean-Michel hasn't called me in a month. so, I guess it's really over.”</vt:lpstr>
      <vt:lpstr>Falling Out</vt:lpstr>
      <vt:lpstr>Final Collaboration</vt:lpstr>
      <vt:lpstr>Untimely Deaths</vt:lpstr>
      <vt:lpstr>Legacy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Andy Warhol: Biography</dc:title>
  <dc:creator>Sarah LaRue</dc:creator>
  <cp:lastModifiedBy>Nicole Dezelon</cp:lastModifiedBy>
  <cp:revision>480</cp:revision>
  <cp:lastPrinted>2021-07-20T19:11:05Z</cp:lastPrinted>
  <dcterms:created xsi:type="dcterms:W3CDTF">2017-09-05T18:10:37Z</dcterms:created>
  <dcterms:modified xsi:type="dcterms:W3CDTF">2021-07-26T16:53:10Z</dcterms:modified>
</cp:coreProperties>
</file>