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60" r:id="rId4"/>
    <p:sldId id="259" r:id="rId5"/>
    <p:sldId id="332" r:id="rId6"/>
    <p:sldId id="261" r:id="rId7"/>
    <p:sldId id="322" r:id="rId8"/>
    <p:sldId id="263" r:id="rId9"/>
    <p:sldId id="323" r:id="rId10"/>
    <p:sldId id="265" r:id="rId11"/>
    <p:sldId id="266" r:id="rId12"/>
    <p:sldId id="267" r:id="rId13"/>
    <p:sldId id="268" r:id="rId14"/>
    <p:sldId id="270" r:id="rId15"/>
    <p:sldId id="333" r:id="rId16"/>
    <p:sldId id="271" r:id="rId17"/>
    <p:sldId id="324" r:id="rId18"/>
    <p:sldId id="273" r:id="rId19"/>
    <p:sldId id="274" r:id="rId20"/>
    <p:sldId id="275" r:id="rId21"/>
    <p:sldId id="325" r:id="rId22"/>
    <p:sldId id="277" r:id="rId23"/>
    <p:sldId id="326" r:id="rId24"/>
    <p:sldId id="279" r:id="rId25"/>
    <p:sldId id="327" r:id="rId26"/>
    <p:sldId id="328" r:id="rId27"/>
    <p:sldId id="329" r:id="rId28"/>
    <p:sldId id="330" r:id="rId29"/>
    <p:sldId id="284" r:id="rId30"/>
    <p:sldId id="285" r:id="rId31"/>
    <p:sldId id="286" r:id="rId32"/>
    <p:sldId id="33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zer, Danielle" initials="LD" lastIdx="10" clrIdx="0"/>
  <p:cmAuthor id="2" name="Dezelon, Nicole" initials="DN" lastIdx="4" clrIdx="1"/>
  <p:cmAuthor id="3" name="Ryan Freedman" initials="RF" lastIdx="1" clrIdx="2"/>
  <p:cmAuthor id="4" name="Ryan Freedman" initials="RF [2]" lastIdx="1" clrIdx="3"/>
  <p:cmAuthor id="5" name="Jessica Warchall" initials="JW" lastIdx="1" clrIdx="4"/>
  <p:cmAuthor id="6" name="Jessica Warchall" initials="JW [2]" lastIdx="1" clrIdx="5"/>
  <p:cmAuthor id="7" name="Jessica Warchall" initials="JW [3]" lastIdx="1" clrIdx="6"/>
  <p:cmAuthor id="8" name="Jessica Warchall" initials="JW [4]" lastIdx="1" clrIdx="7"/>
  <p:cmAuthor id="9" name="Jessica Warchall" initials="JW [5]" lastIdx="1" clrIdx="8"/>
  <p:cmAuthor id="10" name="Jessica Warchall" initials="JW [6]" lastIdx="1" clrIdx="9"/>
  <p:cmAuthor id="11" name="Jessica Warchall" initials="JW [7]" lastIdx="1" clrIdx="10"/>
  <p:cmAuthor id="12" name="Jessica Warchall" initials="JW [8]" lastIdx="1" clrIdx="11"/>
  <p:cmAuthor id="13" name="Jessica Warchall" initials="JW [9]" lastIdx="1" clrIdx="12"/>
  <p:cmAuthor id="14" name="Jessica Warchall" initials="JW [10]" lastIdx="1" clrIdx="13"/>
  <p:cmAuthor id="15" name="Jessica Warchall" initials="JW [11]" lastIdx="1" clrIdx="14"/>
  <p:cmAuthor id="16" name="Jessica Warchall" initials="JW [12]" lastIdx="1" clrIdx="15"/>
  <p:cmAuthor id="17" name="Jessica Warchall" initials="JW [13]" lastIdx="1" clrIdx="16"/>
  <p:cmAuthor id="18" name="Jessica Warchall" initials="JW [14]" lastIdx="1" clrIdx="17"/>
  <p:cmAuthor id="19" name="Jessica Warchall" initials="JW [15]" lastIdx="1" clrIdx="18"/>
  <p:cmAuthor id="20" name="Jessica Warchall" initials="JW [16]" lastIdx="1" clrIdx="19"/>
  <p:cmAuthor id="21" name="Jessica Warchall" initials="JW [17]" lastIdx="1" clrIdx="20"/>
  <p:cmAuthor id="22" name="Jessica Warchall" initials="JW [18]" lastIdx="1" clrIdx="21"/>
  <p:cmAuthor id="23" name="Jessica Warchall" initials="JW [19]" lastIdx="1" clrIdx="22"/>
  <p:cmAuthor id="24" name="Jessica Warchall" initials="JW [20]" lastIdx="1" clrIdx="23"/>
  <p:cmAuthor id="25" name="Jessica Warchall" initials="JW [21]" lastIdx="1" clrIdx="24"/>
  <p:cmAuthor id="26" name="Jessica Warchall" initials="JW [22]" lastIdx="1" clrIdx="25"/>
  <p:cmAuthor id="27" name="Jessica Warchall" initials="JW [23]" lastIdx="1" clrIdx="26"/>
  <p:cmAuthor id="28" name="Jessica Warchall" initials="JW [24]" lastIdx="1" clrIdx="27"/>
  <p:cmAuthor id="29" name="Jessica Warchall" initials="JW [25]" lastIdx="1" clrIdx="28"/>
  <p:cmAuthor id="30" name="Jessica Warchall" initials="JW [26]" lastIdx="1" clrIdx="29"/>
  <p:cmAuthor id="31" name="Jessica Warchall" initials="JW [27]" lastIdx="1" clrIdx="30"/>
  <p:cmAuthor id="32" name="Jessica Warchall" initials="JW [28]" lastIdx="1" clrIdx="31"/>
  <p:cmAuthor id="33" name="Jessica Warchall" initials="JW [29]" lastIdx="1" clrIdx="32"/>
  <p:cmAuthor id="34" name="Jessica Warchall" initials="JW [30]" lastIdx="1" clrIdx="33"/>
  <p:cmAuthor id="35" name="Jessica Warchall" initials="JW [31]" lastIdx="1" clrIdx="34"/>
  <p:cmAuthor id="36" name="Jessica Warchall" initials="JW [32]" lastIdx="1" clrIdx="35"/>
  <p:cmAuthor id="37" name="Jessica Warchall" initials="JW [33]" lastIdx="1" clrIdx="36"/>
  <p:cmAuthor id="38" name="Jessica Warchall" initials="JW [34]" lastIdx="1" clrIdx="37"/>
  <p:cmAuthor id="39" name="Jessica Warchall" initials="JW [35]" lastIdx="1" clrIdx="38"/>
  <p:cmAuthor id="40" name="Jessica Warchall" initials="JW [36]" lastIdx="1" clrIdx="39"/>
  <p:cmAuthor id="41" name="Jessica Warchall" initials="JW [37]" lastIdx="1" clrIdx="40"/>
  <p:cmAuthor id="42" name="Jessica Warchall" initials="JW [38]" lastIdx="1" clrIdx="41"/>
  <p:cmAuthor id="43" name="Jessica Warchall" initials="JW [39]" lastIdx="1" clrIdx="42"/>
  <p:cmAuthor id="44" name="Jessica Warchall" initials="JW [40]" lastIdx="1" clrIdx="43"/>
  <p:cmAuthor id="45" name="Jessica Warchall" initials="JW [41]" lastIdx="1" clrIdx="44"/>
  <p:cmAuthor id="46" name="Jessica Warchall" initials="JW [42]" lastIdx="1" clrIdx="45"/>
  <p:cmAuthor id="47" name="Jessica Warchall" initials="JW [43]" lastIdx="1" clrIdx="46"/>
  <p:cmAuthor id="48" name="Jessica Warchall" initials="JW [44]" lastIdx="1" clrIdx="47"/>
  <p:cmAuthor id="49" name="Jessica Warchall" initials="JW [45]" lastIdx="1" clrIdx="48"/>
  <p:cmAuthor id="50" name="Jessica Warchall" initials="JW [46]" lastIdx="1" clrIdx="49"/>
  <p:cmAuthor id="51" name="Jessica Warchall" initials="JW [47]" lastIdx="1" clrIdx="50"/>
  <p:cmAuthor id="52" name="Jessica Warchall" initials="JW [48]" lastIdx="1" clrIdx="51"/>
  <p:cmAuthor id="53" name="Jessica Warchall" initials="JW [49]" lastIdx="1" clrIdx="52"/>
  <p:cmAuthor id="54" name="Jessica Warchall" initials="JW [50]" lastIdx="1" clrIdx="53"/>
  <p:cmAuthor id="55" name="Jessica Warchall" initials="JW [51]" lastIdx="1" clrIdx="54"/>
  <p:cmAuthor id="56" name="Jessica Warchall" initials="JW [52]" lastIdx="1" clrIdx="55"/>
  <p:cmAuthor id="57" name="Jessica Warchall" initials="JW [53]" lastIdx="1" clrIdx="56"/>
  <p:cmAuthor id="58" name="Jessica Warchall" initials="JW [54]" lastIdx="1" clrIdx="57"/>
  <p:cmAuthor id="59" name="Jessica Warchall" initials="JW [55]" lastIdx="1" clrIdx="5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43"/>
    <p:restoredTop sz="71084" autoAdjust="0"/>
  </p:normalViewPr>
  <p:slideViewPr>
    <p:cSldViewPr snapToGrid="0" snapToObjects="1">
      <p:cViewPr varScale="1">
        <p:scale>
          <a:sx n="73" d="100"/>
          <a:sy n="73" d="100"/>
        </p:scale>
        <p:origin x="232"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FB118-03D1-2341-A6A1-C11FC9B7C5C9}" type="datetimeFigureOut">
              <a:rPr lang="en-US" smtClean="0"/>
              <a:t>10/7/20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62607-613E-264C-807E-3B86869BBCE3}" type="slidenum">
              <a:rPr lang="en-US" smtClean="0"/>
              <a:t>‹#›</a:t>
            </a:fld>
            <a:endParaRPr lang="en-US"/>
          </a:p>
        </p:txBody>
      </p:sp>
    </p:spTree>
    <p:extLst>
      <p:ext uri="{BB962C8B-B14F-4D97-AF65-F5344CB8AC3E}">
        <p14:creationId xmlns:p14="http://schemas.microsoft.com/office/powerpoint/2010/main" val="1360317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eprobatepress.com/2018/12/29/when-david-bailey-met-andy-warhol-the-banned-tv-documentar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mithsonianmag.com/history/stonewall-south-history-forgot-18097248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olerance.org/magazine/is-queer-ok-to-say-heres-why-we-use-i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ography.com/news/andy-warhol-halston-friendshi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warhol.org/warhols-confession-love-faith-and-aids/"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cdc.gov/hiv/basics/whatishiv.html" TargetMode="External"/><Relationship Id="rId5" Type="http://schemas.openxmlformats.org/officeDocument/2006/relationships/hyperlink" Target="https://www.hrc.org/resources/hrc-issue-brief-hiv-aids-and-the-lgbt-community" TargetMode="External"/><Relationship Id="rId4" Type="http://schemas.openxmlformats.org/officeDocument/2006/relationships/hyperlink" Target="https://nycaidsmemorial.org/timelin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arthcam.com/"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www.earthcam.com/usa/pennsylvania/pittsburgh/warhol/?cam=warhol_churchcam" TargetMode="External"/><Relationship Id="rId4" Type="http://schemas.openxmlformats.org/officeDocument/2006/relationships/hyperlink" Target="https://www.warhol.org/andy-warhols-life/figmen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warhol.org/recommended-lgbtq-resources-for-educator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nytimes.com/2018/11/01/arts/design/seven-artists-on-the-warhol-influence.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arholstars.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1</a:t>
            </a:fld>
            <a:endParaRPr lang="en-US"/>
          </a:p>
        </p:txBody>
      </p:sp>
    </p:spTree>
    <p:extLst>
      <p:ext uri="{BB962C8B-B14F-4D97-AF65-F5344CB8AC3E}">
        <p14:creationId xmlns:p14="http://schemas.microsoft.com/office/powerpoint/2010/main" val="75244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6fe564c79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6fe564c7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Additional Notes</a:t>
            </a:r>
            <a:endParaRPr b="1" u="sng"/>
          </a:p>
          <a:p>
            <a:pPr marL="0" lvl="0" indent="0" algn="l" rtl="0">
              <a:spcBef>
                <a:spcPts val="0"/>
              </a:spcBef>
              <a:spcAft>
                <a:spcPts val="0"/>
              </a:spcAft>
              <a:buNone/>
            </a:pPr>
            <a:endParaRPr b="1" u="sng"/>
          </a:p>
          <a:p>
            <a:pPr marL="0" lvl="0" indent="0" algn="l" rtl="0">
              <a:spcBef>
                <a:spcPts val="0"/>
              </a:spcBef>
              <a:spcAft>
                <a:spcPts val="0"/>
              </a:spcAft>
              <a:buNone/>
            </a:pPr>
            <a:r>
              <a:rPr lang="en" b="1"/>
              <a:t>About the Art: </a:t>
            </a:r>
            <a:r>
              <a:rPr lang="en"/>
              <a:t>Andy Warhol, </a:t>
            </a:r>
            <a:r>
              <a:rPr lang="en" i="1"/>
              <a:t>Julia Warhola</a:t>
            </a:r>
            <a:r>
              <a:rPr lang="en"/>
              <a:t>, ca. 1957.</a:t>
            </a:r>
            <a:endParaRPr/>
          </a:p>
          <a:p>
            <a:pPr marL="0" lvl="0" indent="0" algn="l" rtl="0">
              <a:spcBef>
                <a:spcPts val="0"/>
              </a:spcBef>
              <a:spcAft>
                <a:spcPts val="0"/>
              </a:spcAft>
              <a:buNone/>
            </a:pPr>
            <a:r>
              <a:rPr lang="en"/>
              <a:t>In the 1950s, Andy and Julia often collaborated on Warhol’s commercial art projects. He used fountain pens and gold leaf to create many of his illustrations during this decade, and he has used those same materials to embellish this photograph of his mother. </a:t>
            </a:r>
            <a:endParaRPr/>
          </a:p>
          <a:p>
            <a:pPr marL="0" lvl="0" indent="0" algn="l" rtl="0">
              <a:spcBef>
                <a:spcPts val="0"/>
              </a:spcBef>
              <a:spcAft>
                <a:spcPts val="0"/>
              </a:spcAft>
              <a:buNone/>
            </a:pPr>
            <a:endParaRPr/>
          </a:p>
          <a:p>
            <a:pPr marL="0" lvl="0" indent="0" algn="l" rtl="0">
              <a:spcBef>
                <a:spcPts val="0"/>
              </a:spcBef>
              <a:spcAft>
                <a:spcPts val="0"/>
              </a:spcAft>
              <a:buNone/>
            </a:pPr>
            <a:r>
              <a:rPr lang="en" b="1"/>
              <a:t>Other notes: </a:t>
            </a:r>
            <a:r>
              <a:rPr lang="en"/>
              <a:t>Julia quoted in David Bourdon, </a:t>
            </a:r>
            <a:r>
              <a:rPr lang="en" i="1"/>
              <a:t>Warhol</a:t>
            </a:r>
            <a:r>
              <a:rPr lang="en"/>
              <a:t>, p. 308.</a:t>
            </a:r>
            <a:endParaRPr/>
          </a:p>
        </p:txBody>
      </p:sp>
    </p:spTree>
    <p:extLst>
      <p:ext uri="{BB962C8B-B14F-4D97-AF65-F5344CB8AC3E}">
        <p14:creationId xmlns:p14="http://schemas.microsoft.com/office/powerpoint/2010/main" val="220918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9fa5693f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9fa5693f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u="sng"/>
              <a:t>Additional Notes</a:t>
            </a:r>
            <a:endParaRPr b="1" u="sng"/>
          </a:p>
          <a:p>
            <a:pPr marL="0" lvl="0" indent="0" algn="l" rtl="0">
              <a:lnSpc>
                <a:spcPct val="115000"/>
              </a:lnSpc>
              <a:spcBef>
                <a:spcPts val="1200"/>
              </a:spcBef>
              <a:spcAft>
                <a:spcPts val="0"/>
              </a:spcAft>
              <a:buClr>
                <a:schemeClr val="dk1"/>
              </a:buClr>
              <a:buSzPts val="1100"/>
              <a:buFont typeface="Arial"/>
              <a:buNone/>
            </a:pPr>
            <a:r>
              <a:rPr lang="en" b="1"/>
              <a:t>About the Art: </a:t>
            </a:r>
            <a:r>
              <a:rPr lang="en"/>
              <a:t>Andy Warhol, </a:t>
            </a:r>
            <a:r>
              <a:rPr lang="en" i="1"/>
              <a:t>Studies From A Boy Book,</a:t>
            </a:r>
            <a:r>
              <a:rPr lang="en"/>
              <a:t> 1956.</a:t>
            </a:r>
            <a:br>
              <a:rPr lang="en"/>
            </a:br>
            <a:r>
              <a:rPr lang="en"/>
              <a:t>Ronald Vance authored a review of Warhol’s </a:t>
            </a:r>
            <a:r>
              <a:rPr lang="en" i="1"/>
              <a:t>Boy Book</a:t>
            </a:r>
            <a:r>
              <a:rPr lang="en"/>
              <a:t> exhibition for the March 1956 issue of </a:t>
            </a:r>
            <a:r>
              <a:rPr lang="en" i="1"/>
              <a:t>Art News</a:t>
            </a:r>
            <a:r>
              <a:rPr lang="en"/>
              <a:t> magazine. He wrote: “Andy Warhol’s Drawings for a Boy Book comment, inevitably often cruelly, by means of a hard psychological line and such symbolism as strings of inverted hearts on the young men. For example, Tom’s head narcissistically is lifted with closed, rather eyeless eyes to an anonymous pair of lips suspended in space. Prices unquoted.”</a:t>
            </a:r>
            <a:endParaRPr/>
          </a:p>
          <a:p>
            <a:pPr marL="0" lvl="0" indent="0" algn="l" rtl="0">
              <a:lnSpc>
                <a:spcPct val="115000"/>
              </a:lnSpc>
              <a:spcBef>
                <a:spcPts val="1200"/>
              </a:spcBef>
              <a:spcAft>
                <a:spcPts val="0"/>
              </a:spcAft>
              <a:buClr>
                <a:schemeClr val="dk1"/>
              </a:buClr>
              <a:buSzPts val="1100"/>
              <a:buFont typeface="Arial"/>
              <a:buNone/>
            </a:pPr>
            <a:r>
              <a:rPr lang="en" b="1"/>
              <a:t>Other Notes: </a:t>
            </a:r>
            <a:r>
              <a:rPr lang="en"/>
              <a:t>The Tanager Gallery operated from 1952-1962 in New York City. The gallery was one of the first artist cooperative galleries formed on 10th Street in Manhattan to provide an alternative to the larger upscale galleries of Madison Avenue. From 1952 to 1962, the Tanager Gallery exhibited works from about 250 artists.</a:t>
            </a:r>
            <a:endParaRPr/>
          </a:p>
          <a:p>
            <a:pPr marL="0" lvl="0" indent="0" algn="l" rtl="0">
              <a:lnSpc>
                <a:spcPct val="115000"/>
              </a:lnSpc>
              <a:spcBef>
                <a:spcPts val="1200"/>
              </a:spcBef>
              <a:spcAft>
                <a:spcPts val="1200"/>
              </a:spcAft>
              <a:buClr>
                <a:schemeClr val="dk1"/>
              </a:buClr>
              <a:buSzPts val="1100"/>
              <a:buFont typeface="Arial"/>
              <a:buNone/>
            </a:pPr>
            <a:r>
              <a:rPr lang="en"/>
              <a:t>The opening of Tanager and other 10th Street galleries was a radical change for the New York arts scene and for emerging New York artists who generally found representation with uptown gallery owners and/or art dealers on 57th Street or Madison Ave. In the 1950s, Manhattan's 10th Street was a gathering place for young artist-bohemians. The galleries were often the centers for anything avant-garde or new, such as art installations, happenings, poetry readings, jazz sessions, and performance art. For example, Tanager Gallery hosted a series of forums with local artists who would discuss their work and objectives. </a:t>
            </a:r>
            <a:endParaRPr/>
          </a:p>
        </p:txBody>
      </p:sp>
    </p:spTree>
    <p:extLst>
      <p:ext uri="{BB962C8B-B14F-4D97-AF65-F5344CB8AC3E}">
        <p14:creationId xmlns:p14="http://schemas.microsoft.com/office/powerpoint/2010/main" val="2459559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6fe564c79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6fe564c79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Additional Notes</a:t>
            </a:r>
            <a:endParaRPr b="1" u="sng" dirty="0"/>
          </a:p>
          <a:p>
            <a:pPr marL="0" lvl="0" indent="0" algn="l" rtl="0">
              <a:spcBef>
                <a:spcPts val="0"/>
              </a:spcBef>
              <a:spcAft>
                <a:spcPts val="0"/>
              </a:spcAft>
              <a:buNone/>
            </a:pPr>
            <a:endParaRPr b="1" u="sng" dirty="0"/>
          </a:p>
          <a:p>
            <a:pPr marL="0" lvl="0" indent="0" algn="l" rtl="0">
              <a:spcBef>
                <a:spcPts val="0"/>
              </a:spcBef>
              <a:spcAft>
                <a:spcPts val="0"/>
              </a:spcAft>
              <a:buNone/>
            </a:pPr>
            <a:r>
              <a:rPr lang="en" b="1" dirty="0"/>
              <a:t>About the Art: </a:t>
            </a:r>
            <a:r>
              <a:rPr lang="en" dirty="0"/>
              <a:t>Andy Warhol, </a:t>
            </a:r>
            <a:r>
              <a:rPr lang="en" i="1" dirty="0"/>
              <a:t>A Gold Book, </a:t>
            </a:r>
            <a:r>
              <a:rPr lang="en" dirty="0"/>
              <a:t>1957</a:t>
            </a:r>
            <a:endParaRPr dirty="0"/>
          </a:p>
          <a:p>
            <a:pPr marL="0" lvl="0" indent="0" algn="l" rtl="0">
              <a:spcBef>
                <a:spcPts val="0"/>
              </a:spcBef>
              <a:spcAft>
                <a:spcPts val="0"/>
              </a:spcAft>
              <a:buNone/>
            </a:pPr>
            <a:r>
              <a:rPr lang="en" dirty="0"/>
              <a:t>These images show how Warhol &amp; </a:t>
            </a:r>
            <a:r>
              <a:rPr lang="en" dirty="0" err="1"/>
              <a:t>Wallowitch</a:t>
            </a:r>
            <a:r>
              <a:rPr lang="en" dirty="0"/>
              <a:t> collaborated during the years they were dating. </a:t>
            </a:r>
            <a:r>
              <a:rPr lang="en" dirty="0" err="1"/>
              <a:t>Wallowitch</a:t>
            </a:r>
            <a:r>
              <a:rPr lang="en" dirty="0"/>
              <a:t> would photograph strangers on the streets of New York City, and Warhol would trace the photographs with a fountain pen using his blotted-line technique. </a:t>
            </a:r>
            <a:endParaRPr dirty="0"/>
          </a:p>
        </p:txBody>
      </p:sp>
    </p:spTree>
    <p:extLst>
      <p:ext uri="{BB962C8B-B14F-4D97-AF65-F5344CB8AC3E}">
        <p14:creationId xmlns:p14="http://schemas.microsoft.com/office/powerpoint/2010/main" val="170272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ad8909a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ad8909a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83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fe564c79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6fe564c7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Additional Notes</a:t>
            </a:r>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dirty="0"/>
              <a:t>About the Art: </a:t>
            </a:r>
            <a:r>
              <a:rPr lang="en-US" dirty="0"/>
              <a:t>Andy Warhol, </a:t>
            </a:r>
            <a:r>
              <a:rPr lang="en-US" i="1" dirty="0"/>
              <a:t>Large Sleep</a:t>
            </a:r>
            <a:r>
              <a:rPr lang="en-US" dirty="0"/>
              <a:t>, 1965</a:t>
            </a:r>
          </a:p>
          <a:p>
            <a:pPr marL="0" lvl="0" indent="0" algn="l" rtl="0">
              <a:spcBef>
                <a:spcPts val="0"/>
              </a:spcBef>
              <a:spcAft>
                <a:spcPts val="0"/>
              </a:spcAft>
              <a:buNone/>
            </a:pPr>
            <a:r>
              <a:rPr lang="en-US" dirty="0"/>
              <a:t>Warhol’s first film, </a:t>
            </a:r>
            <a:r>
              <a:rPr lang="en-US" i="1" dirty="0"/>
              <a:t>Sleep</a:t>
            </a:r>
            <a:r>
              <a:rPr lang="en-US" dirty="0"/>
              <a:t>, is a 5 ½ hour silent film of his boyfriend, the poet John </a:t>
            </a:r>
            <a:r>
              <a:rPr lang="en-US" dirty="0" err="1"/>
              <a:t>Giorno</a:t>
            </a:r>
            <a:r>
              <a:rPr lang="en-US" dirty="0"/>
              <a:t>, sleeping in the nude. It shows </a:t>
            </a:r>
            <a:r>
              <a:rPr lang="en-US" dirty="0" err="1"/>
              <a:t>Giorno’s</a:t>
            </a:r>
            <a:r>
              <a:rPr lang="en-US" dirty="0"/>
              <a:t> body from a variety of different angles, but at the time, the scandalous nudity was overshadowed by the incredible length of the film. </a:t>
            </a:r>
          </a:p>
        </p:txBody>
      </p:sp>
    </p:spTree>
    <p:extLst>
      <p:ext uri="{BB962C8B-B14F-4D97-AF65-F5344CB8AC3E}">
        <p14:creationId xmlns:p14="http://schemas.microsoft.com/office/powerpoint/2010/main" val="598902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fe564c79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6fe564c7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Additional Notes</a:t>
            </a:r>
            <a:endParaRPr b="1" u="sng">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About the Art: </a:t>
            </a:r>
            <a:r>
              <a:rPr lang="en">
                <a:solidFill>
                  <a:schemeClr val="dk1"/>
                </a:solidFill>
              </a:rPr>
              <a:t>Andy Warhol, </a:t>
            </a:r>
            <a:r>
              <a:rPr lang="en" i="1">
                <a:solidFill>
                  <a:schemeClr val="dk1"/>
                </a:solidFill>
              </a:rPr>
              <a:t>Kiss</a:t>
            </a:r>
            <a:r>
              <a:rPr lang="en">
                <a:solidFill>
                  <a:schemeClr val="dk1"/>
                </a:solidFill>
              </a:rPr>
              <a:t>, 1963.</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Warhol encountered persistent struggles with censors throughout his career, particularly in regards to his film work and it’s frank depictions of same-sex desire, BDSM, unsimulated sex, and cross-dressing. Although Warhol himself was never arrested for his controverisal filmmaking, police occasionally raided his studio or the theaters where his films were shown. </a:t>
            </a:r>
            <a:endParaRPr/>
          </a:p>
        </p:txBody>
      </p:sp>
    </p:spTree>
    <p:extLst>
      <p:ext uri="{BB962C8B-B14F-4D97-AF65-F5344CB8AC3E}">
        <p14:creationId xmlns:p14="http://schemas.microsoft.com/office/powerpoint/2010/main" val="3366599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6fe564c79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6fe564c79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u="sng">
                <a:solidFill>
                  <a:schemeClr val="dk1"/>
                </a:solidFill>
              </a:rPr>
              <a:t>Additional Notes</a:t>
            </a:r>
            <a:r>
              <a:rPr lang="en">
                <a:solidFill>
                  <a:schemeClr val="dk1"/>
                </a:solidFill>
              </a:rPr>
              <a:t> </a:t>
            </a:r>
            <a:endParaRPr>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 b="1">
                <a:solidFill>
                  <a:schemeClr val="dk1"/>
                </a:solidFill>
              </a:rPr>
              <a:t>Historical Context: </a:t>
            </a:r>
            <a:br>
              <a:rPr lang="en" b="1">
                <a:solidFill>
                  <a:schemeClr val="dk1"/>
                </a:solidFill>
              </a:rPr>
            </a:br>
            <a:r>
              <a:rPr lang="en">
                <a:solidFill>
                  <a:schemeClr val="dk1"/>
                </a:solidFill>
              </a:rPr>
              <a:t>April 17, 1965- First picket at the White House by members of the New York City and Washington, D.C. chapters of the Mattachine Society, Philadelphia’s Janus Society and the New York chapter of the Daughters of Bilitis.  </a:t>
            </a:r>
            <a:br>
              <a:rPr lang="en">
                <a:solidFill>
                  <a:schemeClr val="dk1"/>
                </a:solidFill>
              </a:rPr>
            </a:br>
            <a:r>
              <a:rPr lang="en">
                <a:solidFill>
                  <a:schemeClr val="dk1"/>
                </a:solidFill>
              </a:rPr>
              <a:t>August 1966- transgender women hold The Compton’s Cafeteria Riot.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b="1"/>
              <a:t>Other Notes: </a:t>
            </a:r>
            <a:r>
              <a:rPr lang="en">
                <a:solidFill>
                  <a:schemeClr val="dk1"/>
                </a:solidFill>
              </a:rPr>
              <a:t>The Warhol quote about drag queens is from David Bailey, </a:t>
            </a:r>
            <a:r>
              <a:rPr lang="en" i="1">
                <a:solidFill>
                  <a:schemeClr val="dk1"/>
                </a:solidFill>
              </a:rPr>
              <a:t>Warhol</a:t>
            </a:r>
            <a:r>
              <a:rPr lang="en">
                <a:solidFill>
                  <a:schemeClr val="dk1"/>
                </a:solidFill>
              </a:rPr>
              <a:t> (1973). See here for more information about the at-the-time banned long-form Warhol interview/documentary: </a:t>
            </a:r>
            <a:r>
              <a:rPr lang="en" u="sng">
                <a:solidFill>
                  <a:schemeClr val="accent5"/>
                </a:solidFill>
                <a:hlinkClick r:id="rId3">
                  <a:extLst>
                    <a:ext uri="{A12FA001-AC4F-418D-AE19-62706E023703}">
                      <ahyp:hlinkClr xmlns:ahyp="http://schemas.microsoft.com/office/drawing/2018/hyperlinkcolor" val="tx"/>
                    </a:ext>
                  </a:extLst>
                </a:hlinkClick>
              </a:rPr>
              <a:t>https://reprobatepress.com/2018/12/29/when-david-bailey-met-andy-warhol-the-banned-tv-documentary/</a:t>
            </a:r>
            <a:endParaRPr b="1"/>
          </a:p>
        </p:txBody>
      </p:sp>
    </p:spTree>
    <p:extLst>
      <p:ext uri="{BB962C8B-B14F-4D97-AF65-F5344CB8AC3E}">
        <p14:creationId xmlns:p14="http://schemas.microsoft.com/office/powerpoint/2010/main" val="3152723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6fe564c79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6fe564c7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u="sng" dirty="0">
                <a:solidFill>
                  <a:schemeClr val="dk1"/>
                </a:solidFill>
              </a:rPr>
              <a:t>Additional Notes</a:t>
            </a:r>
            <a:endParaRPr b="1" u="sng" dirty="0">
              <a:solidFill>
                <a:schemeClr val="dk1"/>
              </a:solidFill>
            </a:endParaRPr>
          </a:p>
          <a:p>
            <a:pPr marL="0" lvl="0" indent="0" algn="l" rtl="0">
              <a:lnSpc>
                <a:spcPct val="115000"/>
              </a:lnSpc>
              <a:spcBef>
                <a:spcPts val="1200"/>
              </a:spcBef>
              <a:spcAft>
                <a:spcPts val="0"/>
              </a:spcAft>
              <a:buNone/>
            </a:pPr>
            <a:r>
              <a:rPr lang="en" dirty="0">
                <a:solidFill>
                  <a:schemeClr val="dk1"/>
                </a:solidFill>
              </a:rPr>
              <a:t>Warhol was pronounced clinically dead for one and a half minutes before the doctors revived him. They operated for five and a half hours, removing his spleen. He was in critical condition, but survived.​</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lang="en"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​Valerie </a:t>
            </a:r>
            <a:r>
              <a:rPr lang="en" b="1" dirty="0" err="1">
                <a:solidFill>
                  <a:schemeClr val="dk1"/>
                </a:solidFill>
              </a:rPr>
              <a:t>Solanas</a:t>
            </a:r>
            <a:r>
              <a:rPr lang="en" b="1" dirty="0">
                <a:solidFill>
                  <a:schemeClr val="dk1"/>
                </a:solidFill>
              </a:rPr>
              <a:t>:​</a:t>
            </a:r>
            <a:endParaRPr b="1" dirty="0">
              <a:solidFill>
                <a:schemeClr val="dk1"/>
              </a:solidFill>
            </a:endParaRPr>
          </a:p>
          <a:p>
            <a:pPr marL="635000" lvl="0" indent="-298450" algn="l" rtl="0">
              <a:lnSpc>
                <a:spcPct val="115000"/>
              </a:lnSpc>
              <a:spcBef>
                <a:spcPts val="1200"/>
              </a:spcBef>
              <a:spcAft>
                <a:spcPts val="0"/>
              </a:spcAft>
              <a:buClr>
                <a:schemeClr val="dk1"/>
              </a:buClr>
              <a:buSzPts val="1100"/>
              <a:buChar char="●"/>
            </a:pPr>
            <a:r>
              <a:rPr lang="en" dirty="0">
                <a:solidFill>
                  <a:schemeClr val="dk1"/>
                </a:solidFill>
              </a:rPr>
              <a:t>She was an author of screenplays and essays as well as a women’s rights activist, who pushed feminism to radical new heights in 1967, when she founded the Society for Cutting Up Men (she was its only member) and self-published the </a:t>
            </a:r>
            <a:r>
              <a:rPr lang="en" i="1" dirty="0">
                <a:solidFill>
                  <a:schemeClr val="dk1"/>
                </a:solidFill>
              </a:rPr>
              <a:t>SCUM Manifesto.</a:t>
            </a:r>
            <a:r>
              <a:rPr lang="en" dirty="0">
                <a:solidFill>
                  <a:schemeClr val="dk1"/>
                </a:solidFill>
              </a:rPr>
              <a:t>​</a:t>
            </a:r>
            <a:endParaRPr dirty="0">
              <a:solidFill>
                <a:schemeClr val="dk1"/>
              </a:solidFill>
            </a:endParaRPr>
          </a:p>
          <a:p>
            <a:pPr marL="635000" lvl="0" indent="-298450" algn="l" rtl="0">
              <a:lnSpc>
                <a:spcPct val="115000"/>
              </a:lnSpc>
              <a:spcBef>
                <a:spcPts val="0"/>
              </a:spcBef>
              <a:spcAft>
                <a:spcPts val="0"/>
              </a:spcAft>
              <a:buClr>
                <a:schemeClr val="dk1"/>
              </a:buClr>
              <a:buSzPts val="1100"/>
              <a:buChar char="●"/>
            </a:pPr>
            <a:r>
              <a:rPr lang="en" dirty="0">
                <a:solidFill>
                  <a:schemeClr val="dk1"/>
                </a:solidFill>
              </a:rPr>
              <a:t>There are varying theories as to why she shot Warhol. One was that she was outraged by his rejection of a play she had written and hoped that he would produce. The other theory was that this was as a publicity stunt. She wanted media attention so that she could start a drastic women’s revolution which she hoped would result in the total elimination of the male gender.​</a:t>
            </a:r>
            <a:endParaRPr dirty="0">
              <a:solidFill>
                <a:schemeClr val="dk1"/>
              </a:solidFill>
            </a:endParaRPr>
          </a:p>
          <a:p>
            <a:pPr marL="635000" lvl="0" indent="-298450" algn="l" rtl="0">
              <a:lnSpc>
                <a:spcPct val="115000"/>
              </a:lnSpc>
              <a:spcBef>
                <a:spcPts val="0"/>
              </a:spcBef>
              <a:spcAft>
                <a:spcPts val="0"/>
              </a:spcAft>
              <a:buClr>
                <a:schemeClr val="dk1"/>
              </a:buClr>
              <a:buSzPts val="1100"/>
              <a:buChar char="●"/>
            </a:pPr>
            <a:r>
              <a:rPr lang="en" dirty="0" err="1">
                <a:solidFill>
                  <a:schemeClr val="dk1"/>
                </a:solidFill>
              </a:rPr>
              <a:t>Solanas</a:t>
            </a:r>
            <a:r>
              <a:rPr lang="en" dirty="0">
                <a:solidFill>
                  <a:schemeClr val="dk1"/>
                </a:solidFill>
              </a:rPr>
              <a:t> did appear in one of Warhol’s films but she did not identify as an actress. ​</a:t>
            </a:r>
            <a:endParaRPr dirty="0">
              <a:solidFill>
                <a:schemeClr val="dk1"/>
              </a:solidFill>
            </a:endParaRPr>
          </a:p>
          <a:p>
            <a:pPr marL="635000" lvl="0" indent="-298450" algn="l" rtl="0">
              <a:lnSpc>
                <a:spcPct val="115000"/>
              </a:lnSpc>
              <a:spcBef>
                <a:spcPts val="0"/>
              </a:spcBef>
              <a:spcAft>
                <a:spcPts val="0"/>
              </a:spcAft>
              <a:buClr>
                <a:schemeClr val="dk1"/>
              </a:buClr>
              <a:buSzPts val="1100"/>
              <a:buChar char="●"/>
            </a:pPr>
            <a:r>
              <a:rPr lang="en" dirty="0" err="1">
                <a:solidFill>
                  <a:schemeClr val="dk1"/>
                </a:solidFill>
              </a:rPr>
              <a:t>Solanas</a:t>
            </a:r>
            <a:r>
              <a:rPr lang="en" dirty="0">
                <a:solidFill>
                  <a:schemeClr val="dk1"/>
                </a:solidFill>
              </a:rPr>
              <a:t> pleaded guilty to reckless assault with intent to harm and was sentenced to three years in prison. She was later diagnosed with schizophrenia.​</a:t>
            </a:r>
            <a:endParaRPr dirty="0">
              <a:solidFill>
                <a:schemeClr val="dk1"/>
              </a:solidFill>
            </a:endParaRPr>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4162482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acbe69a2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8acbe69a2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u="sng">
                <a:solidFill>
                  <a:srgbClr val="201F1E"/>
                </a:solidFill>
                <a:highlight>
                  <a:srgbClr val="FFFFFF"/>
                </a:highlight>
              </a:rPr>
              <a:t>Additional Notes</a:t>
            </a:r>
            <a:endParaRPr b="1" u="sng">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u="sng">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b="1">
                <a:solidFill>
                  <a:srgbClr val="201F1E"/>
                </a:solidFill>
                <a:highlight>
                  <a:srgbClr val="FFFFFF"/>
                </a:highlight>
              </a:rPr>
              <a:t>About the Art: </a:t>
            </a:r>
            <a:r>
              <a:rPr lang="en">
                <a:solidFill>
                  <a:srgbClr val="201F1E"/>
                </a:solidFill>
                <a:highlight>
                  <a:srgbClr val="FFFFFF"/>
                </a:highlight>
              </a:rPr>
              <a:t>Constantin Films, </a:t>
            </a:r>
            <a:r>
              <a:rPr lang="en" i="1">
                <a:solidFill>
                  <a:srgbClr val="201F1E"/>
                </a:solidFill>
                <a:highlight>
                  <a:srgbClr val="FFFFFF"/>
                </a:highlight>
              </a:rPr>
              <a:t>Film Poster (“Lonesome Cowboys”),</a:t>
            </a:r>
            <a:r>
              <a:rPr lang="en">
                <a:solidFill>
                  <a:srgbClr val="201F1E"/>
                </a:solidFill>
                <a:highlight>
                  <a:srgbClr val="FFFFFF"/>
                </a:highlight>
              </a:rPr>
              <a:t> ca. 1968</a:t>
            </a:r>
            <a:br>
              <a:rPr lang="en"/>
            </a:br>
            <a:r>
              <a:rPr lang="en" sz="1200">
                <a:solidFill>
                  <a:schemeClr val="dk1"/>
                </a:solidFill>
              </a:rPr>
              <a:t>The filming of </a:t>
            </a:r>
            <a:r>
              <a:rPr lang="en" sz="1200" i="1">
                <a:solidFill>
                  <a:schemeClr val="dk1"/>
                </a:solidFill>
              </a:rPr>
              <a:t>Lonesome Cowboys</a:t>
            </a:r>
            <a:r>
              <a:rPr lang="en" sz="1200">
                <a:solidFill>
                  <a:schemeClr val="dk1"/>
                </a:solidFill>
              </a:rPr>
              <a:t> in Arizona was monitored by the FBI on the suspicion that Warhol would be transporting obscene materials across state lines when he brought the film back to New York. Federal charges were never filed.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Barely a full month after the Stonewall Riots, a screening of Warhol’s </a:t>
            </a:r>
            <a:r>
              <a:rPr lang="en" sz="1200" i="1">
                <a:solidFill>
                  <a:schemeClr val="dk1"/>
                </a:solidFill>
              </a:rPr>
              <a:t>Lonesome Cowboys</a:t>
            </a:r>
            <a:r>
              <a:rPr lang="en" sz="1200">
                <a:solidFill>
                  <a:schemeClr val="dk1"/>
                </a:solidFill>
              </a:rPr>
              <a:t> at Ansley Mall Mini-Cinema in Atlanta, GA is raided by law enforcement. Obscenity charges are cited, as the projectionist was taken into custody, and officers photographed the members of the audience to show “what kind of people go to these movies.” The raid galvanized the LGBTQ+ community of Atlanta and sparked a wave of activism. </a:t>
            </a:r>
            <a:endParaRPr sz="1200"/>
          </a:p>
          <a:p>
            <a:pPr marL="0" lvl="0" indent="0" algn="l" rtl="0">
              <a:spcBef>
                <a:spcPts val="0"/>
              </a:spcBef>
              <a:spcAft>
                <a:spcPts val="0"/>
              </a:spcAft>
              <a:buNone/>
            </a:pPr>
            <a:endParaRPr/>
          </a:p>
          <a:p>
            <a:pPr marL="0" lvl="0" indent="0" algn="l" rtl="0">
              <a:spcBef>
                <a:spcPts val="0"/>
              </a:spcBef>
              <a:spcAft>
                <a:spcPts val="0"/>
              </a:spcAft>
              <a:buNone/>
            </a:pPr>
            <a:r>
              <a:rPr lang="en" b="1"/>
              <a:t>Other Notes: </a:t>
            </a:r>
            <a:r>
              <a:rPr lang="en"/>
              <a:t>For more information on “The Stonewall of The South”, see: </a:t>
            </a:r>
            <a:endParaRPr/>
          </a:p>
          <a:p>
            <a:pPr marL="0" lvl="0" indent="0" algn="l" rtl="0">
              <a:spcBef>
                <a:spcPts val="0"/>
              </a:spcBef>
              <a:spcAft>
                <a:spcPts val="0"/>
              </a:spcAft>
              <a:buNone/>
            </a:pPr>
            <a:r>
              <a:rPr lang="en" u="sng">
                <a:solidFill>
                  <a:schemeClr val="hlink"/>
                </a:solidFill>
                <a:hlinkClick r:id="rId3"/>
              </a:rPr>
              <a:t>https://www.smithsonianmag.com/history/stonewall-south-history-forgot-180972484/</a:t>
            </a:r>
            <a:r>
              <a:rPr lang="en"/>
              <a:t> </a:t>
            </a:r>
            <a:endParaRPr/>
          </a:p>
        </p:txBody>
      </p:sp>
    </p:spTree>
    <p:extLst>
      <p:ext uri="{BB962C8B-B14F-4D97-AF65-F5344CB8AC3E}">
        <p14:creationId xmlns:p14="http://schemas.microsoft.com/office/powerpoint/2010/main" val="2968384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ba8d9b5f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ba8d9b5f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155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6fe564c7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6fe564c7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Additional Notes</a:t>
            </a:r>
            <a:endParaRPr b="1" u="sng">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more info on the use of “queer” as a reclaimed slur, please see </a:t>
            </a:r>
            <a:r>
              <a:rPr lang="en" u="sng">
                <a:solidFill>
                  <a:srgbClr val="0097A7"/>
                </a:solidFill>
                <a:hlinkClick r:id="rId3">
                  <a:extLst>
                    <a:ext uri="{A12FA001-AC4F-418D-AE19-62706E023703}">
                      <ahyp:hlinkClr xmlns:ahyp="http://schemas.microsoft.com/office/drawing/2018/hyperlinkcolor" val="tx"/>
                    </a:ext>
                  </a:extLst>
                </a:hlinkClick>
              </a:rPr>
              <a:t>https://www.tolerance.org/magazine/is-queer-ok-to-say-heres-why-we-use-it</a:t>
            </a:r>
            <a:endParaRPr/>
          </a:p>
        </p:txBody>
      </p:sp>
    </p:spTree>
    <p:extLst>
      <p:ext uri="{BB962C8B-B14F-4D97-AF65-F5344CB8AC3E}">
        <p14:creationId xmlns:p14="http://schemas.microsoft.com/office/powerpoint/2010/main" val="2962316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59fd8f06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59fd8f06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chemeClr val="dk1"/>
                </a:solidFill>
              </a:rPr>
              <a:t>Additional Notes</a:t>
            </a:r>
            <a:endParaRPr b="1" u="sng">
              <a:solidFill>
                <a:schemeClr val="dk1"/>
              </a:solidFill>
            </a:endParaRPr>
          </a:p>
          <a:p>
            <a:pPr marL="0" lvl="0" indent="0" algn="l" rtl="0">
              <a:lnSpc>
                <a:spcPct val="115000"/>
              </a:lnSpc>
              <a:spcBef>
                <a:spcPts val="1600"/>
              </a:spcBef>
              <a:spcAft>
                <a:spcPts val="0"/>
              </a:spcAft>
              <a:buNone/>
            </a:pPr>
            <a:r>
              <a:rPr lang="en" b="1">
                <a:solidFill>
                  <a:schemeClr val="dk1"/>
                </a:solidFill>
              </a:rPr>
              <a:t>Historical Context: </a:t>
            </a:r>
            <a:br>
              <a:rPr lang="en" b="1">
                <a:solidFill>
                  <a:schemeClr val="dk1"/>
                </a:solidFill>
              </a:rPr>
            </a:br>
            <a:r>
              <a:rPr lang="en">
                <a:solidFill>
                  <a:schemeClr val="dk1"/>
                </a:solidFill>
              </a:rPr>
              <a:t>June 28th, 1970-The first gay pride parades are held in New York City, Chicago and Los Angeles to commemorate the one-year anniversary of the Stonewall riots.</a:t>
            </a:r>
            <a:endParaRPr>
              <a:solidFill>
                <a:schemeClr val="dk1"/>
              </a:solidFill>
            </a:endParaRPr>
          </a:p>
          <a:p>
            <a:pPr marL="0" lvl="0" indent="0" algn="l" rtl="0">
              <a:lnSpc>
                <a:spcPct val="100000"/>
              </a:lnSpc>
              <a:spcBef>
                <a:spcPts val="1600"/>
              </a:spcBef>
              <a:spcAft>
                <a:spcPts val="0"/>
              </a:spcAft>
              <a:buClr>
                <a:schemeClr val="dk1"/>
              </a:buClr>
              <a:buSzPts val="1100"/>
              <a:buFont typeface="Arial"/>
              <a:buNone/>
            </a:pPr>
            <a:r>
              <a:rPr lang="en">
                <a:solidFill>
                  <a:schemeClr val="dk1"/>
                </a:solidFill>
              </a:rPr>
              <a:t>1972- Sweden becomes first country in the world to allow transsexuals to legally change their sex.</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1973- The American Psychiatric Association removes homosexuality from its Diagnostic and Statistical Manual of Mental Disorders (DSM-II).</a:t>
            </a:r>
            <a:br>
              <a:rPr lang="en" b="1">
                <a:solidFill>
                  <a:schemeClr val="dk1"/>
                </a:solidFill>
              </a:rPr>
            </a:br>
            <a:r>
              <a:rPr lang="en">
                <a:solidFill>
                  <a:schemeClr val="dk1"/>
                </a:solidFill>
              </a:rPr>
              <a:t>November 27th, 1978- San Francisco Supervisor Harvey Milk and Mayor George Moscone are assassinated by former Supervisor Dan White.</a:t>
            </a:r>
            <a:br>
              <a:rPr lang="en">
                <a:solidFill>
                  <a:schemeClr val="dk1"/>
                </a:solidFill>
              </a:rPr>
            </a:br>
            <a:r>
              <a:rPr lang="en">
                <a:solidFill>
                  <a:schemeClr val="dk1"/>
                </a:solidFill>
              </a:rPr>
              <a:t>May 21st, 1979- The White Night Riots occur outside San Francisco City Hall after the announcement of a lenient sentence for Harvey Milk’s assassin Dan White.</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83362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59fd8f06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59fd8f06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chemeClr val="dk1"/>
                </a:solidFill>
              </a:rPr>
              <a:t>Additional Notes</a:t>
            </a:r>
            <a:endParaRPr b="1" u="sng">
              <a:solidFill>
                <a:schemeClr val="dk1"/>
              </a:solidFill>
            </a:endParaRPr>
          </a:p>
          <a:p>
            <a:pPr marL="0" lvl="0" indent="0" algn="l" rtl="0">
              <a:lnSpc>
                <a:spcPct val="115000"/>
              </a:lnSpc>
              <a:spcBef>
                <a:spcPts val="1600"/>
              </a:spcBef>
              <a:spcAft>
                <a:spcPts val="0"/>
              </a:spcAft>
              <a:buNone/>
            </a:pPr>
            <a:r>
              <a:rPr lang="en" b="1">
                <a:solidFill>
                  <a:schemeClr val="dk1"/>
                </a:solidFill>
              </a:rPr>
              <a:t>About the Art: </a:t>
            </a:r>
            <a:r>
              <a:rPr lang="en">
                <a:solidFill>
                  <a:schemeClr val="dk1"/>
                </a:solidFill>
              </a:rPr>
              <a:t>Film Poster (“Women In Revolt”)</a:t>
            </a:r>
            <a:br>
              <a:rPr lang="en">
                <a:solidFill>
                  <a:schemeClr val="dk1"/>
                </a:solidFill>
              </a:rPr>
            </a:br>
            <a:r>
              <a:rPr lang="en" i="1">
                <a:solidFill>
                  <a:schemeClr val="dk1"/>
                </a:solidFill>
              </a:rPr>
              <a:t>Women In Revolt</a:t>
            </a:r>
            <a:r>
              <a:rPr lang="en">
                <a:solidFill>
                  <a:schemeClr val="dk1"/>
                </a:solidFill>
              </a:rPr>
              <a:t> starred Candy Darling, Holly Woodlawn and Jackie Curtis as the founding members of a feminist group called PIGS: Politically Involved Girls.</a:t>
            </a:r>
            <a:endParaRPr>
              <a:solidFill>
                <a:schemeClr val="dk1"/>
              </a:solidFill>
            </a:endParaRPr>
          </a:p>
          <a:p>
            <a:pPr marL="0" lvl="0" indent="0" algn="l" rtl="0">
              <a:spcBef>
                <a:spcPts val="1600"/>
              </a:spcBef>
              <a:spcAft>
                <a:spcPts val="0"/>
              </a:spcAft>
              <a:buNone/>
            </a:pPr>
            <a:endParaRPr/>
          </a:p>
        </p:txBody>
      </p:sp>
    </p:spTree>
    <p:extLst>
      <p:ext uri="{BB962C8B-B14F-4D97-AF65-F5344CB8AC3E}">
        <p14:creationId xmlns:p14="http://schemas.microsoft.com/office/powerpoint/2010/main" val="380201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aba304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aba304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Additional Notes</a:t>
            </a:r>
            <a:endParaRPr b="1" u="sng" dirty="0"/>
          </a:p>
          <a:p>
            <a:pPr marL="0" lvl="0" indent="0" algn="l" rtl="0">
              <a:spcBef>
                <a:spcPts val="0"/>
              </a:spcBef>
              <a:spcAft>
                <a:spcPts val="0"/>
              </a:spcAft>
              <a:buNone/>
            </a:pPr>
            <a:endParaRPr dirty="0"/>
          </a:p>
          <a:p>
            <a:pPr marL="0" lvl="0" indent="0" algn="l" rtl="0">
              <a:spcBef>
                <a:spcPts val="0"/>
              </a:spcBef>
              <a:spcAft>
                <a:spcPts val="0"/>
              </a:spcAft>
              <a:buNone/>
            </a:pPr>
            <a:r>
              <a:rPr lang="en" b="1" dirty="0"/>
              <a:t>About the Art: </a:t>
            </a:r>
            <a:r>
              <a:rPr lang="en" dirty="0"/>
              <a:t>Andy Warhol, </a:t>
            </a:r>
            <a:r>
              <a:rPr lang="en" i="1" dirty="0"/>
              <a:t>Victor Hugo</a:t>
            </a:r>
            <a:r>
              <a:rPr lang="en" dirty="0"/>
              <a:t>, 1978</a:t>
            </a:r>
            <a:endParaRPr dirty="0"/>
          </a:p>
          <a:p>
            <a:pPr marL="0" lvl="0" indent="0" algn="l" rtl="0">
              <a:spcBef>
                <a:spcPts val="0"/>
              </a:spcBef>
              <a:spcAft>
                <a:spcPts val="0"/>
              </a:spcAft>
              <a:buNone/>
            </a:pPr>
            <a:r>
              <a:rPr lang="en" dirty="0"/>
              <a:t>Venezuelan artist Victor Hugo modeled for several of Warhol’s paintings and incorporated Warhol’s 1975 book, </a:t>
            </a:r>
            <a:r>
              <a:rPr lang="en" i="1" dirty="0"/>
              <a:t>The Philosophy of Andy Warhol</a:t>
            </a:r>
            <a:r>
              <a:rPr lang="en" dirty="0"/>
              <a:t>, into a window display for Halston. </a:t>
            </a:r>
            <a:endParaRPr dirty="0"/>
          </a:p>
          <a:p>
            <a:pPr marL="0" lvl="0" indent="0" algn="l" rtl="0">
              <a:spcBef>
                <a:spcPts val="0"/>
              </a:spcBef>
              <a:spcAft>
                <a:spcPts val="0"/>
              </a:spcAft>
              <a:buNone/>
            </a:pPr>
            <a:endParaRPr u="sng" dirty="0"/>
          </a:p>
          <a:p>
            <a:pPr marL="0" lvl="0" indent="0" algn="l" rtl="0">
              <a:spcBef>
                <a:spcPts val="0"/>
              </a:spcBef>
              <a:spcAft>
                <a:spcPts val="0"/>
              </a:spcAft>
              <a:buNone/>
            </a:pPr>
            <a:r>
              <a:rPr lang="en" b="1" dirty="0"/>
              <a:t>Other Notes: </a:t>
            </a:r>
            <a:r>
              <a:rPr lang="en" dirty="0"/>
              <a:t>For more about Warhol’s friendship with Halston, see </a:t>
            </a:r>
            <a:r>
              <a:rPr lang="en" u="sng" dirty="0">
                <a:solidFill>
                  <a:schemeClr val="hlink"/>
                </a:solidFill>
                <a:hlinkClick r:id="rId3"/>
              </a:rPr>
              <a:t>https://www.biography.com/news/andy-warhol-halston-friendship</a:t>
            </a:r>
            <a:endParaRPr dirty="0"/>
          </a:p>
        </p:txBody>
      </p:sp>
    </p:spTree>
    <p:extLst>
      <p:ext uri="{BB962C8B-B14F-4D97-AF65-F5344CB8AC3E}">
        <p14:creationId xmlns:p14="http://schemas.microsoft.com/office/powerpoint/2010/main" val="1754972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59fd8f06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59fd8f06a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chemeClr val="dk1"/>
                </a:solidFill>
              </a:rPr>
              <a:t>Additional Notes</a:t>
            </a:r>
            <a:br>
              <a:rPr lang="en" b="1" u="sng">
                <a:solidFill>
                  <a:schemeClr val="dk1"/>
                </a:solidFill>
              </a:rPr>
            </a:br>
            <a:br>
              <a:rPr lang="en" b="1" u="sng">
                <a:solidFill>
                  <a:schemeClr val="dk1"/>
                </a:solidFill>
              </a:rPr>
            </a:br>
            <a:r>
              <a:rPr lang="en" b="1">
                <a:solidFill>
                  <a:schemeClr val="dk1"/>
                </a:solidFill>
              </a:rPr>
              <a:t>About the Art: </a:t>
            </a:r>
            <a:r>
              <a:rPr lang="en">
                <a:solidFill>
                  <a:schemeClr val="dk1"/>
                </a:solidFill>
              </a:rPr>
              <a:t>Andy Warhol, </a:t>
            </a:r>
            <a:r>
              <a:rPr lang="en" i="1">
                <a:solidFill>
                  <a:schemeClr val="dk1"/>
                </a:solidFill>
              </a:rPr>
              <a:t>Drag Queen (Marsha P. Johnson)</a:t>
            </a:r>
            <a:r>
              <a:rPr lang="en">
                <a:solidFill>
                  <a:schemeClr val="dk1"/>
                </a:solidFill>
              </a:rPr>
              <a:t>, 1974.</a:t>
            </a:r>
            <a:br>
              <a:rPr lang="en">
                <a:solidFill>
                  <a:schemeClr val="dk1"/>
                </a:solidFill>
              </a:rPr>
            </a:br>
            <a:r>
              <a:rPr lang="en">
                <a:solidFill>
                  <a:schemeClr val="dk1"/>
                </a:solidFill>
              </a:rPr>
              <a:t>The subjects received just $50 to sit for Polaroids in Warhol’s studio, and they would not be individually named until 40 years later through research at The Andy Warhol Foundation for the Visual Arts. The series was commissioned by Italian art dealer Luciano Anselmino, and was set for 100-130 paintings, meaning that Warhol more than doubled the commissioned output.</a:t>
            </a:r>
            <a:endParaRPr>
              <a:solidFill>
                <a:schemeClr val="dk1"/>
              </a:solidFill>
            </a:endParaRPr>
          </a:p>
          <a:p>
            <a:pPr marL="0" lvl="0" indent="0" algn="l" rtl="0">
              <a:spcBef>
                <a:spcPts val="1600"/>
              </a:spcBef>
              <a:spcAft>
                <a:spcPts val="0"/>
              </a:spcAft>
              <a:buNone/>
            </a:pPr>
            <a:endParaRPr/>
          </a:p>
        </p:txBody>
      </p:sp>
    </p:spTree>
    <p:extLst>
      <p:ext uri="{BB962C8B-B14F-4D97-AF65-F5344CB8AC3E}">
        <p14:creationId xmlns:p14="http://schemas.microsoft.com/office/powerpoint/2010/main" val="3790286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aba3049a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aba3049a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Additional Notes</a:t>
            </a:r>
            <a:endParaRPr b="1" u="sng" dirty="0"/>
          </a:p>
          <a:p>
            <a:pPr marL="0" lvl="0" indent="0" algn="l" rtl="0">
              <a:spcBef>
                <a:spcPts val="0"/>
              </a:spcBef>
              <a:spcAft>
                <a:spcPts val="0"/>
              </a:spcAft>
              <a:buNone/>
            </a:pPr>
            <a:r>
              <a:rPr lang="en" dirty="0"/>
              <a:t>The above </a:t>
            </a:r>
            <a:r>
              <a:rPr lang="en" dirty="0" err="1"/>
              <a:t>Cutrone</a:t>
            </a:r>
            <a:r>
              <a:rPr lang="en" dirty="0"/>
              <a:t> quote is</a:t>
            </a:r>
            <a:r>
              <a:rPr lang="en" dirty="0">
                <a:solidFill>
                  <a:schemeClr val="dk1"/>
                </a:solidFill>
              </a:rPr>
              <a:t> from John O’Connor and Benjamin Liu, </a:t>
            </a:r>
            <a:r>
              <a:rPr lang="en" i="1" dirty="0">
                <a:solidFill>
                  <a:schemeClr val="dk1"/>
                </a:solidFill>
              </a:rPr>
              <a:t>Unseen Warhol, </a:t>
            </a:r>
            <a:r>
              <a:rPr lang="en" dirty="0">
                <a:solidFill>
                  <a:schemeClr val="dk1"/>
                </a:solidFill>
              </a:rPr>
              <a:t>p. 68.</a:t>
            </a:r>
            <a:br>
              <a:rPr lang="en" dirty="0"/>
            </a:br>
            <a:endParaRPr dirty="0"/>
          </a:p>
          <a:p>
            <a:pPr marL="0" lvl="0" indent="0" algn="l" rtl="0">
              <a:spcBef>
                <a:spcPts val="0"/>
              </a:spcBef>
              <a:spcAft>
                <a:spcPts val="0"/>
              </a:spcAft>
              <a:buNone/>
            </a:pPr>
            <a:r>
              <a:rPr lang="en" b="1" dirty="0"/>
              <a:t>About the Art: </a:t>
            </a:r>
            <a:r>
              <a:rPr lang="en" dirty="0">
                <a:solidFill>
                  <a:schemeClr val="dk1"/>
                </a:solidFill>
              </a:rPr>
              <a:t>Andy Warhol, </a:t>
            </a:r>
            <a:r>
              <a:rPr lang="en" i="1" dirty="0">
                <a:solidFill>
                  <a:schemeClr val="dk1"/>
                </a:solidFill>
              </a:rPr>
              <a:t>Torso (Double)</a:t>
            </a:r>
            <a:r>
              <a:rPr lang="en" dirty="0">
                <a:solidFill>
                  <a:schemeClr val="dk1"/>
                </a:solidFill>
              </a:rPr>
              <a:t>, ca. 1982</a:t>
            </a:r>
            <a:r>
              <a:rPr lang="en" dirty="0"/>
              <a:t>.</a:t>
            </a:r>
            <a:endParaRPr dirty="0"/>
          </a:p>
          <a:p>
            <a:pPr marL="0" lvl="0" indent="0" algn="l" rtl="0">
              <a:spcBef>
                <a:spcPts val="0"/>
              </a:spcBef>
              <a:spcAft>
                <a:spcPts val="0"/>
              </a:spcAft>
              <a:buNone/>
            </a:pPr>
            <a:r>
              <a:rPr lang="en" u="sng" dirty="0"/>
              <a:t>“</a:t>
            </a:r>
            <a:r>
              <a:rPr lang="en" dirty="0">
                <a:solidFill>
                  <a:schemeClr val="dk1"/>
                </a:solidFill>
              </a:rPr>
              <a:t>The seed of the Torsos and Sex Parts series sprouted after a man approached Warhol boasting of his large penis. Warhol agreed to photograph the man’s genitalia and the photographs were placed in a box casually labeled “Sex Parts.” Later, Warhol noticed the wording of the box’s label and conceived the idea for a series of works based on the initial photographs. Subjects for subsequent photo shoots were recruited from gay bath houses by Halston’s boyfriend, the artist and window dresser Victor Hugo. The men were asked to relax, pose, or take part in various sexual activities while Warhol photographed them with a 35mm camera and a Polaroid Big Shot. According to associate Bob </a:t>
            </a:r>
            <a:r>
              <a:rPr lang="en" dirty="0" err="1">
                <a:solidFill>
                  <a:schemeClr val="dk1"/>
                </a:solidFill>
              </a:rPr>
              <a:t>Colacello</a:t>
            </a:r>
            <a:r>
              <a:rPr lang="en" dirty="0">
                <a:solidFill>
                  <a:schemeClr val="dk1"/>
                </a:solidFill>
              </a:rPr>
              <a:t>, when confronted on the explicit nature of the photographs sitting around the office Warhol responded, ‘Just tell them it’s art, Bob. They’re landscapes.’” Bob </a:t>
            </a:r>
            <a:r>
              <a:rPr lang="en" dirty="0" err="1">
                <a:solidFill>
                  <a:schemeClr val="dk1"/>
                </a:solidFill>
              </a:rPr>
              <a:t>Colacello</a:t>
            </a:r>
            <a:r>
              <a:rPr lang="en" dirty="0">
                <a:solidFill>
                  <a:schemeClr val="dk1"/>
                </a:solidFill>
              </a:rPr>
              <a:t>, </a:t>
            </a:r>
            <a:r>
              <a:rPr lang="en" i="1" dirty="0">
                <a:solidFill>
                  <a:schemeClr val="dk1"/>
                </a:solidFill>
              </a:rPr>
              <a:t>Holy Terror: Warhol Up Close</a:t>
            </a:r>
            <a:r>
              <a:rPr lang="en" dirty="0">
                <a:solidFill>
                  <a:schemeClr val="dk1"/>
                </a:solidFill>
              </a:rPr>
              <a:t>, p. 337</a:t>
            </a:r>
            <a:endParaRPr u="sng" dirty="0"/>
          </a:p>
        </p:txBody>
      </p:sp>
    </p:spTree>
    <p:extLst>
      <p:ext uri="{BB962C8B-B14F-4D97-AF65-F5344CB8AC3E}">
        <p14:creationId xmlns:p14="http://schemas.microsoft.com/office/powerpoint/2010/main" val="4109338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b8646f76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b8646f76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3112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59fd8f0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59fd8f0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Additional Notes</a:t>
            </a:r>
            <a:endParaRPr b="1" u="sng">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About the Art:</a:t>
            </a:r>
            <a:r>
              <a:rPr lang="en">
                <a:solidFill>
                  <a:schemeClr val="dk1"/>
                </a:solidFill>
              </a:rPr>
              <a:t> Andy Warhol</a:t>
            </a:r>
            <a:r>
              <a:rPr lang="en" i="1">
                <a:solidFill>
                  <a:schemeClr val="dk1"/>
                </a:solidFill>
              </a:rPr>
              <a:t> (Self-Portrait in Drag)</a:t>
            </a:r>
            <a:r>
              <a:rPr lang="en">
                <a:solidFill>
                  <a:schemeClr val="dk1"/>
                </a:solidFill>
              </a:rPr>
              <a:t>, 1981.</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the early 1980s, Andy Warhol modeled for drag photoshoots with his friend and collaborator Christopher Makos. Warhol donned a variety of wigs, worked with multiple makeup artists, and experimented with both feminine clothing and his typical office attire.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88270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ad8909a8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ad8909a8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Additional Notes</a:t>
            </a:r>
            <a:endParaRPr b="1" u="sng"/>
          </a:p>
          <a:p>
            <a:pPr marL="0" lvl="0" indent="0" algn="l" rtl="0">
              <a:spcBef>
                <a:spcPts val="0"/>
              </a:spcBef>
              <a:spcAft>
                <a:spcPts val="0"/>
              </a:spcAft>
              <a:buNone/>
            </a:pPr>
            <a:endParaRPr u="sng"/>
          </a:p>
          <a:p>
            <a:pPr marL="0" lvl="0" indent="0" algn="l" rtl="0">
              <a:spcBef>
                <a:spcPts val="0"/>
              </a:spcBef>
              <a:spcAft>
                <a:spcPts val="0"/>
              </a:spcAft>
              <a:buNone/>
            </a:pPr>
            <a:r>
              <a:rPr lang="en" b="1"/>
              <a:t>About the Art: </a:t>
            </a:r>
            <a:r>
              <a:rPr lang="en"/>
              <a:t>Andy Warhol,</a:t>
            </a:r>
            <a:r>
              <a:rPr lang="en" i="1"/>
              <a:t> Andy Warhol and Jon Gould</a:t>
            </a:r>
            <a:r>
              <a:rPr lang="en"/>
              <a:t>, ca. 1982.</a:t>
            </a:r>
            <a:endParaRPr/>
          </a:p>
          <a:p>
            <a:pPr marL="0" lvl="0" indent="0" algn="l" rtl="0">
              <a:spcBef>
                <a:spcPts val="0"/>
              </a:spcBef>
              <a:spcAft>
                <a:spcPts val="0"/>
              </a:spcAft>
              <a:buNone/>
            </a:pPr>
            <a:r>
              <a:rPr lang="en"/>
              <a:t>Jon Gould was an outdoorsy man who particularly loved the beach. Warhol was more indoorsy and he sunburned easily, but he indulged Gould with frequent trips to his beach house in Montauk. </a:t>
            </a:r>
            <a:endParaRPr/>
          </a:p>
        </p:txBody>
      </p:sp>
    </p:spTree>
    <p:extLst>
      <p:ext uri="{BB962C8B-B14F-4D97-AF65-F5344CB8AC3E}">
        <p14:creationId xmlns:p14="http://schemas.microsoft.com/office/powerpoint/2010/main" val="445174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59fd8f06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859fd8f06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dirty="0">
                <a:solidFill>
                  <a:schemeClr val="dk1"/>
                </a:solidFill>
              </a:rPr>
              <a:t>Additional Notes</a:t>
            </a:r>
            <a:endParaRPr b="1" u="sng" dirty="0">
              <a:solidFill>
                <a:schemeClr val="dk1"/>
              </a:solidFill>
            </a:endParaRPr>
          </a:p>
          <a:p>
            <a:pPr marL="0" lvl="0" indent="0" algn="l" rtl="0">
              <a:lnSpc>
                <a:spcPct val="115000"/>
              </a:lnSpc>
              <a:spcBef>
                <a:spcPts val="1600"/>
              </a:spcBef>
              <a:spcAft>
                <a:spcPts val="0"/>
              </a:spcAft>
              <a:buNone/>
            </a:pPr>
            <a:endParaRPr lang="en" b="1" dirty="0">
              <a:solidFill>
                <a:schemeClr val="dk1"/>
              </a:solidFill>
            </a:endParaRPr>
          </a:p>
          <a:p>
            <a:pPr marL="0" lvl="0" indent="0" algn="l" rtl="0">
              <a:lnSpc>
                <a:spcPct val="115000"/>
              </a:lnSpc>
              <a:spcBef>
                <a:spcPts val="1600"/>
              </a:spcBef>
              <a:spcAft>
                <a:spcPts val="0"/>
              </a:spcAft>
              <a:buNone/>
            </a:pPr>
            <a:r>
              <a:rPr lang="en" b="1" dirty="0">
                <a:solidFill>
                  <a:schemeClr val="dk1"/>
                </a:solidFill>
              </a:rPr>
              <a:t>About the Art: </a:t>
            </a:r>
            <a:r>
              <a:rPr lang="en" dirty="0">
                <a:solidFill>
                  <a:schemeClr val="dk1"/>
                </a:solidFill>
              </a:rPr>
              <a:t>Andy Warhol, </a:t>
            </a:r>
            <a:r>
              <a:rPr lang="en" i="1" dirty="0">
                <a:solidFill>
                  <a:schemeClr val="dk1"/>
                </a:solidFill>
              </a:rPr>
              <a:t>Keith Haring and Juan Dubose</a:t>
            </a:r>
            <a:r>
              <a:rPr lang="en" dirty="0">
                <a:solidFill>
                  <a:schemeClr val="dk1"/>
                </a:solidFill>
              </a:rPr>
              <a:t>, 1983</a:t>
            </a:r>
            <a:br>
              <a:rPr lang="en" dirty="0">
                <a:solidFill>
                  <a:schemeClr val="dk1"/>
                </a:solidFill>
              </a:rPr>
            </a:br>
            <a:r>
              <a:rPr lang="en" dirty="0">
                <a:solidFill>
                  <a:schemeClr val="dk1"/>
                </a:solidFill>
              </a:rPr>
              <a:t>Juan Dubose was an underground DJ in Brooklyn and he had a day job installing car stereos; he is most well known for his intense love affair with Keith Haring at the peak of his career. In 1982, Dubose and Haring spent several days cleaning up 40-50 bags worth of garbage piled up against a wall behind a handball court on the corner of Houston Street and the Bowery. Together they painted the first mural on the Bowery Graffiti Wall, which has become a cultural landmark where contemporary artists continue to paint to this day.</a:t>
            </a:r>
            <a:endParaRPr dirty="0">
              <a:solidFill>
                <a:schemeClr val="dk1"/>
              </a:solidFill>
            </a:endParaRPr>
          </a:p>
          <a:p>
            <a:pPr marL="0" lvl="0" indent="0" algn="l" rtl="0">
              <a:lnSpc>
                <a:spcPct val="115000"/>
              </a:lnSpc>
              <a:spcBef>
                <a:spcPts val="1600"/>
              </a:spcBef>
              <a:spcAft>
                <a:spcPts val="1600"/>
              </a:spcAft>
              <a:buNone/>
            </a:pPr>
            <a:r>
              <a:rPr lang="en" b="1" dirty="0">
                <a:solidFill>
                  <a:schemeClr val="dk1"/>
                </a:solidFill>
              </a:rPr>
              <a:t>Historical Context: </a:t>
            </a:r>
            <a:r>
              <a:rPr lang="en" dirty="0">
                <a:solidFill>
                  <a:schemeClr val="dk1"/>
                </a:solidFill>
              </a:rPr>
              <a:t>In August 1980 at the Democratic National Convention, the Democratic party becomes the first major political party in the U.S. to include gay rights in their platform.</a:t>
            </a:r>
            <a:endParaRPr dirty="0"/>
          </a:p>
        </p:txBody>
      </p:sp>
    </p:spTree>
    <p:extLst>
      <p:ext uri="{BB962C8B-B14F-4D97-AF65-F5344CB8AC3E}">
        <p14:creationId xmlns:p14="http://schemas.microsoft.com/office/powerpoint/2010/main" val="3338057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8b8646f76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8b8646f76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rgbClr val="201F1E"/>
                </a:solidFill>
                <a:highlight>
                  <a:srgbClr val="FFFFFF"/>
                </a:highlight>
              </a:rPr>
              <a:t>Additional Notes</a:t>
            </a:r>
            <a:endParaRPr b="1" u="sng">
              <a:solidFill>
                <a:srgbClr val="201F1E"/>
              </a:solidFill>
              <a:highlight>
                <a:srgbClr val="FFFFFF"/>
              </a:highlight>
            </a:endParaRPr>
          </a:p>
          <a:p>
            <a:pPr marL="0" lvl="0" indent="0" algn="l" rtl="0">
              <a:lnSpc>
                <a:spcPct val="115000"/>
              </a:lnSpc>
              <a:spcBef>
                <a:spcPts val="1600"/>
              </a:spcBef>
              <a:spcAft>
                <a:spcPts val="0"/>
              </a:spcAft>
              <a:buNone/>
            </a:pPr>
            <a:r>
              <a:rPr lang="en" b="1">
                <a:solidFill>
                  <a:srgbClr val="201F1E"/>
                </a:solidFill>
                <a:highlight>
                  <a:srgbClr val="FFFFFF"/>
                </a:highlight>
              </a:rPr>
              <a:t>About the Art: </a:t>
            </a:r>
            <a:r>
              <a:rPr lang="en">
                <a:solidFill>
                  <a:srgbClr val="201F1E"/>
                </a:solidFill>
                <a:highlight>
                  <a:srgbClr val="FFFFFF"/>
                </a:highlight>
              </a:rPr>
              <a:t>Andy Warhol, </a:t>
            </a:r>
            <a:r>
              <a:rPr lang="en" i="1">
                <a:solidFill>
                  <a:srgbClr val="201F1E"/>
                </a:solidFill>
                <a:highlight>
                  <a:srgbClr val="FFFFFF"/>
                </a:highlight>
              </a:rPr>
              <a:t>Collage (photocopies of newspaper headlines and advertisements), </a:t>
            </a:r>
            <a:r>
              <a:rPr lang="en">
                <a:solidFill>
                  <a:srgbClr val="201F1E"/>
                </a:solidFill>
                <a:highlight>
                  <a:srgbClr val="FFFFFF"/>
                </a:highlight>
              </a:rPr>
              <a:t>1985-1986.</a:t>
            </a:r>
            <a:br>
              <a:rPr lang="en">
                <a:solidFill>
                  <a:srgbClr val="201F1E"/>
                </a:solidFill>
                <a:highlight>
                  <a:srgbClr val="FFFFFF"/>
                </a:highlight>
              </a:rPr>
            </a:br>
            <a:r>
              <a:rPr lang="en">
                <a:solidFill>
                  <a:srgbClr val="201F1E"/>
                </a:solidFill>
                <a:highlight>
                  <a:srgbClr val="FFFFFF"/>
                </a:highlight>
              </a:rPr>
              <a:t>This collage of newspaper headlines and advertisements served as source material for multiple different Warhol paintings, including the 1985-6 canvas </a:t>
            </a:r>
            <a:r>
              <a:rPr lang="en" i="1">
                <a:solidFill>
                  <a:srgbClr val="201F1E"/>
                </a:solidFill>
                <a:highlight>
                  <a:srgbClr val="FFFFFF"/>
                </a:highlight>
              </a:rPr>
              <a:t>AIDs, Bicycle, Jeep</a:t>
            </a:r>
            <a:r>
              <a:rPr lang="en">
                <a:solidFill>
                  <a:srgbClr val="201F1E"/>
                </a:solidFill>
                <a:highlight>
                  <a:srgbClr val="FFFFFF"/>
                </a:highlight>
              </a:rPr>
              <a:t>. The phrase “The Big C” refers to the colloquial name of AIDs at the time, “the gay cancer”, and Warhol incorporated this headline into figure studies of Christ for one of his </a:t>
            </a:r>
            <a:r>
              <a:rPr lang="en" i="1">
                <a:solidFill>
                  <a:srgbClr val="201F1E"/>
                </a:solidFill>
                <a:highlight>
                  <a:srgbClr val="FFFFFF"/>
                </a:highlight>
              </a:rPr>
              <a:t>Last Supper</a:t>
            </a:r>
            <a:r>
              <a:rPr lang="en">
                <a:solidFill>
                  <a:srgbClr val="201F1E"/>
                </a:solidFill>
                <a:highlight>
                  <a:srgbClr val="FFFFFF"/>
                </a:highlight>
              </a:rPr>
              <a:t> canvases.</a:t>
            </a:r>
            <a:br>
              <a:rPr lang="en">
                <a:solidFill>
                  <a:srgbClr val="201F1E"/>
                </a:solidFill>
                <a:highlight>
                  <a:srgbClr val="FFFFFF"/>
                </a:highlight>
              </a:rPr>
            </a:br>
            <a:br>
              <a:rPr lang="en">
                <a:solidFill>
                  <a:schemeClr val="dk1"/>
                </a:solidFill>
              </a:rPr>
            </a:br>
            <a:r>
              <a:rPr lang="en" b="1">
                <a:solidFill>
                  <a:schemeClr val="dk1"/>
                </a:solidFill>
              </a:rPr>
              <a:t>Historical Context:</a:t>
            </a:r>
            <a:br>
              <a:rPr lang="en" b="1">
                <a:solidFill>
                  <a:schemeClr val="dk1"/>
                </a:solidFill>
              </a:rPr>
            </a:br>
            <a:r>
              <a:rPr lang="en">
                <a:solidFill>
                  <a:schemeClr val="dk1"/>
                </a:solidFill>
              </a:rPr>
              <a:t>September 1982: The CDC used the term AIDS for the first time when it reported that an average of one to two cases of AIDS were being diagnosed in America every day.</a:t>
            </a:r>
            <a:br>
              <a:rPr lang="en">
                <a:solidFill>
                  <a:schemeClr val="dk1"/>
                </a:solidFill>
              </a:rPr>
            </a:br>
            <a:r>
              <a:rPr lang="en">
                <a:solidFill>
                  <a:schemeClr val="dk1"/>
                </a:solidFill>
              </a:rPr>
              <a:t>October 2nd, 1985: Actor Rock Hudson dies of AIDS.</a:t>
            </a:r>
            <a:br>
              <a:rPr lang="en">
                <a:solidFill>
                  <a:schemeClr val="dk1"/>
                </a:solidFill>
              </a:rPr>
            </a:br>
            <a:r>
              <a:rPr lang="en">
                <a:solidFill>
                  <a:schemeClr val="dk1"/>
                </a:solidFill>
              </a:rPr>
              <a:t>March 10th, 1987: AIDS advocacy group ACT UP (The AIDS Coalition to Unleash Power) is formed.</a:t>
            </a:r>
            <a:endParaRPr>
              <a:solidFill>
                <a:schemeClr val="dk1"/>
              </a:solidFill>
            </a:endParaRPr>
          </a:p>
          <a:p>
            <a:pPr marL="0" lvl="0" indent="0" algn="l" rtl="0">
              <a:spcBef>
                <a:spcPts val="1600"/>
              </a:spcBef>
              <a:spcAft>
                <a:spcPts val="0"/>
              </a:spcAft>
              <a:buClr>
                <a:schemeClr val="dk1"/>
              </a:buClr>
              <a:buSzPts val="1100"/>
              <a:buFont typeface="Arial"/>
              <a:buNone/>
            </a:pPr>
            <a:r>
              <a:rPr lang="en" b="1">
                <a:solidFill>
                  <a:schemeClr val="dk1"/>
                </a:solidFill>
              </a:rPr>
              <a:t>Other Notes:</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more, see Jessica Beck’s </a:t>
            </a:r>
            <a:r>
              <a:rPr lang="en" i="1">
                <a:solidFill>
                  <a:schemeClr val="dk1"/>
                </a:solidFill>
              </a:rPr>
              <a:t>Warhol’s Confession: Love, Faith, and AIDS</a:t>
            </a:r>
            <a:r>
              <a:rPr lang="en">
                <a:solidFill>
                  <a:schemeClr val="dk1"/>
                </a:solidFill>
              </a:rPr>
              <a:t> - </a:t>
            </a:r>
            <a:r>
              <a:rPr lang="en" u="sng">
                <a:solidFill>
                  <a:schemeClr val="hlink"/>
                </a:solidFill>
                <a:hlinkClick r:id="rId3"/>
              </a:rPr>
              <a:t>https://www.warhol.org/warhols-confession-love-faith-and-aids/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Other Notes: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For more general information about the HIV/AIDS epidemic, see these resources</a:t>
            </a:r>
            <a:br>
              <a:rPr lang="en">
                <a:solidFill>
                  <a:schemeClr val="dk1"/>
                </a:solidFill>
              </a:rPr>
            </a:br>
            <a:r>
              <a:rPr lang="en" u="sng">
                <a:solidFill>
                  <a:srgbClr val="0097A7"/>
                </a:solidFill>
                <a:hlinkClick r:id="rId4">
                  <a:extLst>
                    <a:ext uri="{A12FA001-AC4F-418D-AE19-62706E023703}">
                      <ahyp:hlinkClr xmlns:ahyp="http://schemas.microsoft.com/office/drawing/2018/hyperlinkcolor" val="tx"/>
                    </a:ext>
                  </a:extLst>
                </a:hlinkClick>
              </a:rPr>
              <a:t>https://nycaidsmemorial.org/timeline/</a:t>
            </a:r>
            <a:br>
              <a:rPr lang="en">
                <a:solidFill>
                  <a:schemeClr val="dk1"/>
                </a:solidFill>
              </a:rPr>
            </a:br>
            <a:r>
              <a:rPr lang="en" u="sng">
                <a:solidFill>
                  <a:srgbClr val="0097A7"/>
                </a:solidFill>
                <a:hlinkClick r:id="rId5">
                  <a:extLst>
                    <a:ext uri="{A12FA001-AC4F-418D-AE19-62706E023703}">
                      <ahyp:hlinkClr xmlns:ahyp="http://schemas.microsoft.com/office/drawing/2018/hyperlinkcolor" val="tx"/>
                    </a:ext>
                  </a:extLst>
                </a:hlinkClick>
              </a:rPr>
              <a:t>https://www.hrc.org/resources/hrc-issue-brief-hiv-aids-and-the-lgbt-community</a:t>
            </a:r>
            <a:br>
              <a:rPr lang="en">
                <a:solidFill>
                  <a:schemeClr val="dk1"/>
                </a:solidFill>
              </a:rPr>
            </a:br>
            <a:r>
              <a:rPr lang="en" u="sng">
                <a:solidFill>
                  <a:srgbClr val="0097A7"/>
                </a:solidFill>
                <a:hlinkClick r:id="rId6">
                  <a:extLst>
                    <a:ext uri="{A12FA001-AC4F-418D-AE19-62706E023703}">
                      <ahyp:hlinkClr xmlns:ahyp="http://schemas.microsoft.com/office/drawing/2018/hyperlinkcolor" val="tx"/>
                    </a:ext>
                  </a:extLst>
                </a:hlinkClick>
              </a:rPr>
              <a:t>https://www.cdc.gov/hiv/basics/whatishiv.html</a:t>
            </a:r>
            <a:endParaRPr>
              <a:solidFill>
                <a:schemeClr val="dk1"/>
              </a:solidFill>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258404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86fe564c79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86fe564c7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0851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59fd8f06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59fd8f06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chemeClr val="dk1"/>
                </a:solidFill>
              </a:rPr>
              <a:t>Additional Notes</a:t>
            </a:r>
            <a:endParaRPr b="1" u="sng">
              <a:solidFill>
                <a:schemeClr val="dk1"/>
              </a:solidFill>
            </a:endParaRPr>
          </a:p>
          <a:p>
            <a:pPr marL="0" lvl="0" indent="0" algn="l" rtl="0">
              <a:spcBef>
                <a:spcPts val="0"/>
              </a:spcBef>
              <a:spcAft>
                <a:spcPts val="0"/>
              </a:spcAft>
              <a:buNone/>
            </a:pPr>
            <a:endParaRPr b="1" u="sng">
              <a:solidFill>
                <a:schemeClr val="dk1"/>
              </a:solidFill>
            </a:endParaRPr>
          </a:p>
          <a:p>
            <a:pPr marL="0" lvl="0" indent="0" algn="l" rtl="0">
              <a:spcBef>
                <a:spcPts val="0"/>
              </a:spcBef>
              <a:spcAft>
                <a:spcPts val="0"/>
              </a:spcAft>
              <a:buNone/>
            </a:pPr>
            <a:r>
              <a:rPr lang="en" b="1">
                <a:solidFill>
                  <a:schemeClr val="dk1"/>
                </a:solidFill>
              </a:rPr>
              <a:t>About the Art: </a:t>
            </a:r>
            <a:r>
              <a:rPr lang="en">
                <a:solidFill>
                  <a:schemeClr val="dk1"/>
                </a:solidFill>
              </a:rPr>
              <a:t>Andy Warhol, </a:t>
            </a:r>
            <a:r>
              <a:rPr lang="en" i="1">
                <a:solidFill>
                  <a:schemeClr val="dk1"/>
                </a:solidFill>
              </a:rPr>
              <a:t>The Last Supper,</a:t>
            </a:r>
            <a:r>
              <a:rPr lang="en">
                <a:solidFill>
                  <a:schemeClr val="dk1"/>
                </a:solidFill>
              </a:rPr>
              <a:t> 1986.</a:t>
            </a:r>
            <a:endParaRPr>
              <a:solidFill>
                <a:schemeClr val="dk1"/>
              </a:solidFill>
            </a:endParaRPr>
          </a:p>
          <a:p>
            <a:pPr marL="0" lvl="0" indent="0" algn="l" rtl="0">
              <a:spcBef>
                <a:spcPts val="0"/>
              </a:spcBef>
              <a:spcAft>
                <a:spcPts val="0"/>
              </a:spcAft>
              <a:buNone/>
            </a:pPr>
            <a:r>
              <a:rPr lang="en"/>
              <a:t>In January of 1987, Warhol’s </a:t>
            </a:r>
            <a:r>
              <a:rPr lang="en" i="1"/>
              <a:t>Last Supper</a:t>
            </a:r>
            <a:r>
              <a:rPr lang="en"/>
              <a:t> series debuted at an art gallery in Milan that was across the street from the church where Da Vinci’s original fresco resides. It was Warhol’s last art opening before his untimely death. </a:t>
            </a:r>
            <a:endParaRPr/>
          </a:p>
        </p:txBody>
      </p:sp>
    </p:spTree>
    <p:extLst>
      <p:ext uri="{BB962C8B-B14F-4D97-AF65-F5344CB8AC3E}">
        <p14:creationId xmlns:p14="http://schemas.microsoft.com/office/powerpoint/2010/main" val="2324938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59fd8f06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59fd8f06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u="sng">
                <a:solidFill>
                  <a:schemeClr val="dk1"/>
                </a:solidFill>
              </a:rPr>
              <a:t>Additional Notes</a:t>
            </a:r>
            <a:endParaRPr>
              <a:solidFill>
                <a:schemeClr val="dk1"/>
              </a:solidFill>
            </a:endParaRPr>
          </a:p>
          <a:p>
            <a:pPr marL="0" lvl="0" indent="0" algn="l" rtl="0">
              <a:lnSpc>
                <a:spcPct val="115000"/>
              </a:lnSpc>
              <a:spcBef>
                <a:spcPts val="1200"/>
              </a:spcBef>
              <a:spcAft>
                <a:spcPts val="0"/>
              </a:spcAft>
              <a:buNone/>
            </a:pPr>
            <a:r>
              <a:rPr lang="en" b="1">
                <a:solidFill>
                  <a:schemeClr val="dk1"/>
                </a:solidFill>
              </a:rPr>
              <a:t>About the Art: </a:t>
            </a:r>
            <a:r>
              <a:rPr lang="en">
                <a:solidFill>
                  <a:srgbClr val="201F1E"/>
                </a:solidFill>
              </a:rPr>
              <a:t>Andy Warhol, </a:t>
            </a:r>
            <a:r>
              <a:rPr lang="en" i="1">
                <a:solidFill>
                  <a:srgbClr val="201F1E"/>
                </a:solidFill>
              </a:rPr>
              <a:t>Self-Portrait, </a:t>
            </a:r>
            <a:r>
              <a:rPr lang="en">
                <a:solidFill>
                  <a:srgbClr val="201F1E"/>
                </a:solidFill>
              </a:rPr>
              <a:t>1986.</a:t>
            </a:r>
            <a:br>
              <a:rPr lang="en">
                <a:solidFill>
                  <a:srgbClr val="201F1E"/>
                </a:solidFill>
              </a:rPr>
            </a:br>
            <a:r>
              <a:rPr lang="en">
                <a:solidFill>
                  <a:srgbClr val="201F1E"/>
                </a:solidFill>
              </a:rPr>
              <a:t>Warhol’s vibrant camouflage paintings inspired the colorful camo clothing designed by his friend Stephen Sprouse. Warhol was buried in a Stephen Sprouse cashmere suit. </a:t>
            </a:r>
            <a:endParaRPr>
              <a:solidFill>
                <a:srgbClr val="201F1E"/>
              </a:solidFill>
            </a:endParaRPr>
          </a:p>
          <a:p>
            <a:pPr marL="0" lvl="0" indent="0" algn="l" rtl="0">
              <a:lnSpc>
                <a:spcPct val="115000"/>
              </a:lnSpc>
              <a:spcBef>
                <a:spcPts val="1200"/>
              </a:spcBef>
              <a:spcAft>
                <a:spcPts val="0"/>
              </a:spcAft>
              <a:buNone/>
            </a:pPr>
            <a:r>
              <a:rPr lang="en" b="1">
                <a:solidFill>
                  <a:schemeClr val="dk1"/>
                </a:solidFill>
              </a:rPr>
              <a:t>Other Notes: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Warhol’s grave site is viewable twenty-four hours a day, seven days a week through the collaborative project between The Warhol and </a:t>
            </a:r>
            <a:r>
              <a:rPr lang="en" u="sng">
                <a:solidFill>
                  <a:schemeClr val="accent5"/>
                </a:solidFill>
                <a:hlinkClick r:id="rId3">
                  <a:extLst>
                    <a:ext uri="{A12FA001-AC4F-418D-AE19-62706E023703}">
                      <ahyp:hlinkClr xmlns:ahyp="http://schemas.microsoft.com/office/drawing/2018/hyperlinkcolor" val="tx"/>
                    </a:ext>
                  </a:extLst>
                </a:hlinkClick>
              </a:rPr>
              <a:t>EarthCam</a:t>
            </a:r>
            <a:r>
              <a:rPr lang="en">
                <a:solidFill>
                  <a:schemeClr val="dk1"/>
                </a:solidFill>
              </a:rPr>
              <a:t> that we call </a:t>
            </a:r>
            <a:r>
              <a:rPr lang="en" i="1">
                <a:solidFill>
                  <a:schemeClr val="dk1"/>
                </a:solidFill>
              </a:rPr>
              <a:t>Figment</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chemeClr val="hlink"/>
                </a:solidFill>
                <a:hlinkClick r:id="rId4"/>
              </a:rPr>
              <a:t>https://www.warhol.org/andy-warhols-life/figment/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Warhol’s funeral took place on February 27, 1987, at Holy Ghost Byzantine Catholic Church in Pittsburgh. Warhol is buried alongside his parents, Julia and Andrej Warhola, at St. John the Baptist Byzantine Catholic Cemetery. It is owned and operated by St. John the Baptist Church in Pittsburgh, a sister parish of St. John Chrysostom Byzantine Catholic Church, Warhol’s childhood church. EarthCam also has a </a:t>
            </a:r>
            <a:r>
              <a:rPr lang="en" u="sng">
                <a:solidFill>
                  <a:schemeClr val="accent5"/>
                </a:solidFill>
                <a:hlinkClick r:id="rId5">
                  <a:extLst>
                    <a:ext uri="{A12FA001-AC4F-418D-AE19-62706E023703}">
                      <ahyp:hlinkClr xmlns:ahyp="http://schemas.microsoft.com/office/drawing/2018/hyperlinkcolor" val="tx"/>
                    </a:ext>
                  </a:extLst>
                </a:hlinkClick>
              </a:rPr>
              <a:t>live webcam</a:t>
            </a:r>
            <a:r>
              <a:rPr lang="en">
                <a:solidFill>
                  <a:schemeClr val="dk1"/>
                </a:solidFill>
              </a:rPr>
              <a:t> inside this church.</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23231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59fd8f06a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59fd8f06a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u="sng" dirty="0">
                <a:solidFill>
                  <a:schemeClr val="dk1"/>
                </a:solidFill>
              </a:rPr>
              <a:t>Additional Notes</a:t>
            </a:r>
            <a:br>
              <a:rPr lang="en" dirty="0">
                <a:solidFill>
                  <a:schemeClr val="dk1"/>
                </a:solidFill>
              </a:rPr>
            </a:br>
            <a:r>
              <a:rPr lang="en" dirty="0">
                <a:solidFill>
                  <a:schemeClr val="dk1"/>
                </a:solidFill>
              </a:rPr>
              <a:t>This photograph is from The Warhol’s 2019 LGBTQ+ Prom, which had the theme “Out of The Woods”.</a:t>
            </a:r>
            <a:endParaRPr dirty="0"/>
          </a:p>
          <a:p>
            <a:pPr marL="0" lvl="0" indent="0" algn="l" rtl="0">
              <a:lnSpc>
                <a:spcPct val="115000"/>
              </a:lnSpc>
              <a:spcBef>
                <a:spcPts val="1200"/>
              </a:spcBef>
              <a:spcAft>
                <a:spcPts val="0"/>
              </a:spcAft>
              <a:buNone/>
            </a:pPr>
            <a:endParaRPr lang="en" sz="1200" b="1"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200" b="1" dirty="0">
                <a:solidFill>
                  <a:schemeClr val="dk1"/>
                </a:solidFill>
                <a:latin typeface="Calibri"/>
                <a:ea typeface="Calibri"/>
                <a:cs typeface="Calibri"/>
                <a:sym typeface="Calibri"/>
              </a:rPr>
              <a:t>Other Notes: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The museum’s website has compiled further LGBTQIA+ information and resources for educators: </a:t>
            </a:r>
            <a:r>
              <a:rPr lang="en" u="sng" dirty="0">
                <a:solidFill>
                  <a:schemeClr val="accent5"/>
                </a:solidFill>
                <a:hlinkClick r:id="rId3">
                  <a:extLst>
                    <a:ext uri="{A12FA001-AC4F-418D-AE19-62706E023703}">
                      <ahyp:hlinkClr xmlns:ahyp="http://schemas.microsoft.com/office/drawing/2018/hyperlinkcolor" val="tx"/>
                    </a:ext>
                  </a:extLst>
                </a:hlinkClick>
              </a:rPr>
              <a:t>https://www.warhol.org/recommended-lgbtq-resources-for-educators/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The book mentioned above is Jose Esteban Munoz, Jennifer Doyle, and Johnathan Flatley, </a:t>
            </a:r>
            <a:r>
              <a:rPr lang="en" sz="1200" i="1" dirty="0">
                <a:solidFill>
                  <a:schemeClr val="dk1"/>
                </a:solidFill>
                <a:latin typeface="Calibri"/>
                <a:ea typeface="Calibri"/>
                <a:cs typeface="Calibri"/>
                <a:sym typeface="Calibri"/>
              </a:rPr>
              <a:t>Pop Out: Queer Warhol</a:t>
            </a:r>
            <a:r>
              <a:rPr lang="en" sz="1200" dirty="0">
                <a:solidFill>
                  <a:schemeClr val="dk1"/>
                </a:solidFill>
                <a:latin typeface="Calibri"/>
                <a:ea typeface="Calibri"/>
                <a:cs typeface="Calibri"/>
                <a:sym typeface="Calibri"/>
              </a:rPr>
              <a:t> (1996).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See </a:t>
            </a:r>
            <a:r>
              <a:rPr lang="en" sz="1200" dirty="0" err="1">
                <a:solidFill>
                  <a:schemeClr val="dk1"/>
                </a:solidFill>
                <a:latin typeface="Calibri"/>
                <a:ea typeface="Calibri"/>
                <a:cs typeface="Calibri"/>
                <a:sym typeface="Calibri"/>
              </a:rPr>
              <a:t>Antwuan</a:t>
            </a:r>
            <a:r>
              <a:rPr lang="en" sz="1200" dirty="0">
                <a:solidFill>
                  <a:schemeClr val="dk1"/>
                </a:solidFill>
                <a:latin typeface="Calibri"/>
                <a:ea typeface="Calibri"/>
                <a:cs typeface="Calibri"/>
                <a:sym typeface="Calibri"/>
              </a:rPr>
              <a:t> Sargent’s </a:t>
            </a:r>
            <a:r>
              <a:rPr lang="en" sz="1200" i="1" dirty="0">
                <a:solidFill>
                  <a:schemeClr val="dk1"/>
                </a:solidFill>
                <a:latin typeface="Calibri"/>
                <a:ea typeface="Calibri"/>
                <a:cs typeface="Calibri"/>
                <a:sym typeface="Calibri"/>
              </a:rPr>
              <a:t>New York Times</a:t>
            </a:r>
            <a:r>
              <a:rPr lang="en" sz="1200" dirty="0">
                <a:solidFill>
                  <a:schemeClr val="dk1"/>
                </a:solidFill>
                <a:latin typeface="Calibri"/>
                <a:ea typeface="Calibri"/>
                <a:cs typeface="Calibri"/>
                <a:sym typeface="Calibri"/>
              </a:rPr>
              <a:t> article “Seven Artists On The Warhol Influence” for more information on the ways Warhol has inspired a variety of visual artists: </a:t>
            </a:r>
            <a:r>
              <a:rPr lang="en" u="sng" dirty="0">
                <a:solidFill>
                  <a:schemeClr val="hlink"/>
                </a:solidFill>
                <a:hlinkClick r:id="rId4"/>
              </a:rPr>
              <a:t>https://www.nytimes.com/2018/11/01/arts/design/seven-artists-on-the-warhol-influence.html</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600" u="sng" dirty="0"/>
          </a:p>
        </p:txBody>
      </p:sp>
    </p:spTree>
    <p:extLst>
      <p:ext uri="{BB962C8B-B14F-4D97-AF65-F5344CB8AC3E}">
        <p14:creationId xmlns:p14="http://schemas.microsoft.com/office/powerpoint/2010/main" val="67068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6fe564c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6fe564c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a:solidFill>
                  <a:schemeClr val="dk1"/>
                </a:solidFill>
              </a:rPr>
              <a:t>Additional Notes</a:t>
            </a:r>
            <a:endParaRPr b="1" u="sng">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About the Art: </a:t>
            </a:r>
            <a:r>
              <a:rPr lang="en">
                <a:solidFill>
                  <a:schemeClr val="dk1"/>
                </a:solidFill>
              </a:rPr>
              <a:t>Unknown, </a:t>
            </a:r>
            <a:r>
              <a:rPr lang="en" i="1">
                <a:solidFill>
                  <a:schemeClr val="dk1"/>
                </a:solidFill>
              </a:rPr>
              <a:t>Julia, John, and Andy Warhola</a:t>
            </a:r>
            <a:r>
              <a:rPr lang="en">
                <a:solidFill>
                  <a:schemeClr val="dk1"/>
                </a:solidFill>
              </a:rPr>
              <a:t>, 1932.</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Warhola family was quite poor, but this portrait depicts Andy, his mother and his older brother in distinguished attire. In the 1930s, it was common for portrait studios to have a rack of expensive clothing available for impoverished customers who wanted to look glamorous in their portraits.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Historical Context: </a:t>
            </a:r>
            <a:r>
              <a:rPr lang="en">
                <a:solidFill>
                  <a:schemeClr val="dk1"/>
                </a:solidFill>
              </a:rPr>
              <a:t>In 1926, The New York Times became the first major publication to use the word “homosexuality”.</a:t>
            </a:r>
            <a:endParaRPr>
              <a:solidFill>
                <a:schemeClr val="dk1"/>
              </a:solidFill>
            </a:endParaRPr>
          </a:p>
          <a:p>
            <a:pPr marL="0" lvl="0" indent="0" algn="l" rtl="0">
              <a:spcBef>
                <a:spcPts val="1600"/>
              </a:spcBef>
              <a:spcAft>
                <a:spcPts val="0"/>
              </a:spcAft>
              <a:buNone/>
            </a:pPr>
            <a:endParaRPr/>
          </a:p>
        </p:txBody>
      </p:sp>
    </p:spTree>
    <p:extLst>
      <p:ext uri="{BB962C8B-B14F-4D97-AF65-F5344CB8AC3E}">
        <p14:creationId xmlns:p14="http://schemas.microsoft.com/office/powerpoint/2010/main" val="335154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86fe564c79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86fe564c7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u="sng">
                <a:solidFill>
                  <a:schemeClr val="dk1"/>
                </a:solidFill>
              </a:rPr>
              <a:t>Additional Notes</a:t>
            </a:r>
            <a:br>
              <a:rPr lang="en">
                <a:solidFill>
                  <a:schemeClr val="dk1"/>
                </a:solidFill>
              </a:rPr>
            </a:br>
            <a:br>
              <a:rPr lang="en">
                <a:solidFill>
                  <a:schemeClr val="dk1"/>
                </a:solidFill>
              </a:rPr>
            </a:br>
            <a:r>
              <a:rPr lang="en" b="1">
                <a:solidFill>
                  <a:schemeClr val="dk1"/>
                </a:solidFill>
              </a:rPr>
              <a:t>About the Art: </a:t>
            </a:r>
            <a:r>
              <a:rPr lang="en">
                <a:solidFill>
                  <a:schemeClr val="dk1"/>
                </a:solidFill>
              </a:rPr>
              <a:t>Unknown, </a:t>
            </a:r>
            <a:r>
              <a:rPr lang="en" i="1">
                <a:solidFill>
                  <a:schemeClr val="dk1"/>
                </a:solidFill>
              </a:rPr>
              <a:t>Andy Warhol as a young boy</a:t>
            </a:r>
            <a:r>
              <a:rPr lang="en">
                <a:solidFill>
                  <a:schemeClr val="dk1"/>
                </a:solidFill>
              </a:rPr>
              <a:t>, ca. 1936.</a:t>
            </a:r>
            <a:br>
              <a:rPr lang="en">
                <a:solidFill>
                  <a:schemeClr val="dk1"/>
                </a:solidFill>
              </a:rPr>
            </a:br>
            <a:r>
              <a:rPr lang="en">
                <a:solidFill>
                  <a:schemeClr val="dk1"/>
                </a:solidFill>
              </a:rPr>
              <a:t>In the days before color photography, black-and-white photos would be colored by hand using watercolors or other pigments. </a:t>
            </a:r>
            <a:br>
              <a:rPr lang="en">
                <a:solidFill>
                  <a:schemeClr val="dk1"/>
                </a:solidFill>
              </a:rPr>
            </a:br>
            <a:br>
              <a:rPr lang="en">
                <a:solidFill>
                  <a:schemeClr val="dk1"/>
                </a:solidFill>
              </a:rPr>
            </a:br>
            <a:r>
              <a:rPr lang="en" b="1">
                <a:solidFill>
                  <a:schemeClr val="dk1"/>
                </a:solidFill>
              </a:rPr>
              <a:t>Historical Context:</a:t>
            </a:r>
            <a:r>
              <a:rPr lang="en">
                <a:solidFill>
                  <a:schemeClr val="dk1"/>
                </a:solidFill>
              </a:rPr>
              <a:t> In 1938, the word “Gay” is used for the first time in reference to homosexuality.</a:t>
            </a:r>
            <a:endParaRPr>
              <a:solidFill>
                <a:schemeClr val="dk1"/>
              </a:solidFill>
            </a:endParaRPr>
          </a:p>
          <a:p>
            <a:pPr marL="0" lvl="0" indent="0" algn="l" rtl="0">
              <a:spcBef>
                <a:spcPts val="160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7447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6fe564c7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6fe564c7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u="sng">
                <a:solidFill>
                  <a:schemeClr val="dk1"/>
                </a:solidFill>
              </a:rPr>
              <a:t>Additonal Notes</a:t>
            </a:r>
            <a:endParaRPr b="1" u="sng">
              <a:solidFill>
                <a:schemeClr val="dk1"/>
              </a:solidFill>
            </a:endParaRPr>
          </a:p>
          <a:p>
            <a:pPr marL="0" lvl="0" indent="0" algn="l" rtl="0">
              <a:lnSpc>
                <a:spcPct val="115000"/>
              </a:lnSpc>
              <a:spcBef>
                <a:spcPts val="1600"/>
              </a:spcBef>
              <a:spcAft>
                <a:spcPts val="1600"/>
              </a:spcAft>
              <a:buClr>
                <a:schemeClr val="dk1"/>
              </a:buClr>
              <a:buSzPts val="1100"/>
              <a:buFont typeface="Arial"/>
              <a:buNone/>
            </a:pPr>
            <a:r>
              <a:rPr lang="en" b="1">
                <a:solidFill>
                  <a:schemeClr val="dk1"/>
                </a:solidFill>
              </a:rPr>
              <a:t>Historical Context: </a:t>
            </a:r>
            <a:r>
              <a:rPr lang="en">
                <a:solidFill>
                  <a:schemeClr val="dk1"/>
                </a:solidFill>
              </a:rPr>
              <a:t>Upon the liberation of Nazi concentration camps by Allied forces in 1945, those interned for homosexuality are not freed, but required to serve out the full term of their sentences.</a:t>
            </a:r>
            <a:endParaRPr/>
          </a:p>
        </p:txBody>
      </p:sp>
    </p:spTree>
    <p:extLst>
      <p:ext uri="{BB962C8B-B14F-4D97-AF65-F5344CB8AC3E}">
        <p14:creationId xmlns:p14="http://schemas.microsoft.com/office/powerpoint/2010/main" val="7424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6fe564c79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6fe564c7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u="sng">
                <a:solidFill>
                  <a:schemeClr val="dk1"/>
                </a:solidFill>
              </a:rPr>
              <a:t>Additional Notes</a:t>
            </a:r>
            <a:endParaRPr b="1" u="sng">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 b="1">
                <a:solidFill>
                  <a:schemeClr val="dk1"/>
                </a:solidFill>
              </a:rPr>
              <a:t>About the Art: </a:t>
            </a:r>
            <a:r>
              <a:rPr lang="en">
                <a:solidFill>
                  <a:schemeClr val="dk1"/>
                </a:solidFill>
              </a:rPr>
              <a:t>Andy Warhol</a:t>
            </a:r>
            <a:r>
              <a:rPr lang="en" i="1">
                <a:solidFill>
                  <a:schemeClr val="dk1"/>
                </a:solidFill>
              </a:rPr>
              <a:t>, Male nude with hearts (Seated male nude torso)</a:t>
            </a:r>
            <a:r>
              <a:rPr lang="en">
                <a:solidFill>
                  <a:schemeClr val="dk1"/>
                </a:solidFill>
              </a:rPr>
              <a:t>, 1950s.</a:t>
            </a:r>
            <a:br>
              <a:rPr lang="en" u="sng">
                <a:solidFill>
                  <a:schemeClr val="dk1"/>
                </a:solidFill>
              </a:rPr>
            </a:br>
            <a:r>
              <a:rPr lang="en">
                <a:solidFill>
                  <a:schemeClr val="dk1"/>
                </a:solidFill>
              </a:rPr>
              <a:t>This is an example of one of Warhol’s </a:t>
            </a:r>
            <a:r>
              <a:rPr lang="en" i="1">
                <a:solidFill>
                  <a:schemeClr val="dk1"/>
                </a:solidFill>
              </a:rPr>
              <a:t>Boy Book</a:t>
            </a:r>
            <a:r>
              <a:rPr lang="en">
                <a:solidFill>
                  <a:schemeClr val="dk1"/>
                </a:solidFill>
              </a:rPr>
              <a:t> drawings featured on Slide 13. Both his commercial art and his personal projects of the 1950s often feature playful, feminine flourishes such as decorative hearts, flowers, or butterflies. </a:t>
            </a:r>
            <a:endParaRPr>
              <a:solidFill>
                <a:schemeClr val="dk1"/>
              </a:solidFill>
            </a:endParaRPr>
          </a:p>
          <a:p>
            <a:pPr marL="0" lvl="0" indent="0" algn="l" rtl="0">
              <a:spcBef>
                <a:spcPts val="1600"/>
              </a:spcBef>
              <a:spcAft>
                <a:spcPts val="0"/>
              </a:spcAft>
              <a:buNone/>
            </a:pPr>
            <a:endParaRPr/>
          </a:p>
        </p:txBody>
      </p:sp>
    </p:spTree>
    <p:extLst>
      <p:ext uri="{BB962C8B-B14F-4D97-AF65-F5344CB8AC3E}">
        <p14:creationId xmlns:p14="http://schemas.microsoft.com/office/powerpoint/2010/main" val="401680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8c140e7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8c140e7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Additional Notes</a:t>
            </a:r>
            <a:endParaRPr/>
          </a:p>
          <a:p>
            <a:pPr marL="0" lvl="0" indent="0" algn="l" rtl="0">
              <a:spcBef>
                <a:spcPts val="0"/>
              </a:spcBef>
              <a:spcAft>
                <a:spcPts val="0"/>
              </a:spcAft>
              <a:buNone/>
            </a:pPr>
            <a:endParaRPr/>
          </a:p>
          <a:p>
            <a:pPr marL="0" lvl="0" indent="0" algn="l" rtl="0">
              <a:spcBef>
                <a:spcPts val="0"/>
              </a:spcBef>
              <a:spcAft>
                <a:spcPts val="0"/>
              </a:spcAft>
              <a:buNone/>
            </a:pPr>
            <a:r>
              <a:rPr lang="en"/>
              <a:t>According to Warhol’s friend Emile de Antonio, the prominent artists Jasper Johns and Robert Rauschenberg disapproved of Warhol because he was “too swish.” In the mid-20th century, “swish” was a derogatory slang term used to describe especially effeminate and flamboyant gay men. </a:t>
            </a:r>
            <a:endParaRPr/>
          </a:p>
        </p:txBody>
      </p:sp>
    </p:spTree>
    <p:extLst>
      <p:ext uri="{BB962C8B-B14F-4D97-AF65-F5344CB8AC3E}">
        <p14:creationId xmlns:p14="http://schemas.microsoft.com/office/powerpoint/2010/main" val="297400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6fe564c7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6fe564c7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u="sng">
                <a:solidFill>
                  <a:schemeClr val="dk1"/>
                </a:solidFill>
              </a:rPr>
              <a:t>Additional Notes</a:t>
            </a:r>
            <a:endParaRPr b="1" u="sng">
              <a:solidFill>
                <a:schemeClr val="dk1"/>
              </a:solidFill>
            </a:endParaRPr>
          </a:p>
          <a:p>
            <a:pPr marL="0" lvl="0" indent="0" algn="l" rtl="0">
              <a:lnSpc>
                <a:spcPct val="115000"/>
              </a:lnSpc>
              <a:spcBef>
                <a:spcPts val="1200"/>
              </a:spcBef>
              <a:spcAft>
                <a:spcPts val="0"/>
              </a:spcAft>
              <a:buNone/>
            </a:pPr>
            <a:r>
              <a:rPr lang="en" b="1">
                <a:solidFill>
                  <a:schemeClr val="dk1"/>
                </a:solidFill>
              </a:rPr>
              <a:t>About the Art: </a:t>
            </a:r>
            <a:r>
              <a:rPr lang="en">
                <a:solidFill>
                  <a:schemeClr val="dk1"/>
                </a:solidFill>
              </a:rPr>
              <a:t>Andy Warhol, </a:t>
            </a:r>
            <a:r>
              <a:rPr lang="en" i="1">
                <a:solidFill>
                  <a:schemeClr val="dk1"/>
                </a:solidFill>
              </a:rPr>
              <a:t>Male Couple</a:t>
            </a:r>
            <a:r>
              <a:rPr lang="en">
                <a:solidFill>
                  <a:schemeClr val="dk1"/>
                </a:solidFill>
              </a:rPr>
              <a:t>, 1950s.</a:t>
            </a:r>
            <a:br>
              <a:rPr lang="en">
                <a:solidFill>
                  <a:schemeClr val="dk1"/>
                </a:solidFill>
              </a:rPr>
            </a:br>
            <a:r>
              <a:rPr lang="en">
                <a:solidFill>
                  <a:schemeClr val="dk1"/>
                </a:solidFill>
              </a:rPr>
              <a:t>Robert Fleisher:- “I became very, very friendly with Andy. He used to come over to my apartment on 76th Street. He used to come quite often. He always wanted to sketch me. At the same time, just about that time, I became a model. I was photographed a lot, and I was in retailing but earned part of my income by modeling and Andy used to sketch and sketch and sketch and sketch... He said he was going to do what he called his 'Boy Book</a:t>
            </a:r>
            <a:r>
              <a:rPr lang="en" i="1">
                <a:solidFill>
                  <a:schemeClr val="dk1"/>
                </a:solidFill>
              </a:rPr>
              <a:t>,'</a:t>
            </a:r>
            <a:r>
              <a:rPr lang="en">
                <a:solidFill>
                  <a:schemeClr val="dk1"/>
                </a:solidFill>
              </a:rPr>
              <a:t> and he wanted all of us to pose nude, and we did. There was loads of us... “ - From </a:t>
            </a:r>
            <a:r>
              <a:rPr lang="en" u="sng">
                <a:solidFill>
                  <a:schemeClr val="accent5"/>
                </a:solidFill>
                <a:hlinkClick r:id="rId3">
                  <a:extLst>
                    <a:ext uri="{A12FA001-AC4F-418D-AE19-62706E023703}">
                      <ahyp:hlinkClr xmlns:ahyp="http://schemas.microsoft.com/office/drawing/2018/hyperlinkcolor" val="tx"/>
                    </a:ext>
                  </a:extLst>
                </a:hlinkClick>
              </a:rPr>
              <a:t>Warholstars.org</a:t>
            </a:r>
            <a:r>
              <a:rPr lang="en">
                <a:solidFill>
                  <a:schemeClr val="dk1"/>
                </a:solidFill>
              </a:rPr>
              <a:t> </a:t>
            </a:r>
            <a:endParaRPr>
              <a:solidFill>
                <a:schemeClr val="dk1"/>
              </a:solidFill>
            </a:endParaRPr>
          </a:p>
          <a:p>
            <a:pPr marL="0" lvl="0" indent="0" algn="l" rtl="0">
              <a:spcBef>
                <a:spcPts val="1200"/>
              </a:spcBef>
              <a:spcAft>
                <a:spcPts val="0"/>
              </a:spcAft>
              <a:buClr>
                <a:schemeClr val="dk1"/>
              </a:buClr>
              <a:buSzPts val="1100"/>
              <a:buFont typeface="Arial"/>
              <a:buNone/>
            </a:pPr>
            <a:r>
              <a:rPr lang="en" b="1">
                <a:solidFill>
                  <a:schemeClr val="dk1"/>
                </a:solidFill>
              </a:rPr>
              <a:t>Historical Context: </a:t>
            </a:r>
            <a:r>
              <a:rPr lang="en">
                <a:solidFill>
                  <a:schemeClr val="dk1"/>
                </a:solidFill>
              </a:rPr>
              <a:t>As LGBTQ+ visibility increases there is an increase in push back from authorities.  In 1950 The Mattachine Society, the first sustained American homosexual group, is founded in Los Angeles.  But also in 1950, 190 individuals in the United States are dismissed from government employment for their sexual orientation, commencing the Lavender scare. 1954 Mathematical and computer genius Alan Turing commits suicide by cyanide poisoning, 18 months after being given a choice between two years in prison or libido-reducing hormone treatment for a year as a punishment for homosexuality. By the end of the decade there are underground communities in most major cities. In 1959 rioters are arrested at the first homosexual uprising in the world, at Cooper’s Doughnuts in Los Angeles. </a:t>
            </a:r>
            <a:endParaRPr>
              <a:solidFill>
                <a:schemeClr val="dk1"/>
              </a:solidFill>
            </a:endParaRPr>
          </a:p>
        </p:txBody>
      </p:sp>
    </p:spTree>
    <p:extLst>
      <p:ext uri="{BB962C8B-B14F-4D97-AF65-F5344CB8AC3E}">
        <p14:creationId xmlns:p14="http://schemas.microsoft.com/office/powerpoint/2010/main" val="310613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6966098" cy="365125"/>
          </a:xfrm>
        </p:spPr>
        <p:txBody>
          <a:bodyPr/>
          <a:lstStyle/>
          <a:p>
            <a:r>
              <a:rPr lang="en-US"/>
              <a:t>© The Andy Warhol Museum, on of the four Carnegie Museums of Pittsburgh. All rights reserved.</a:t>
            </a:r>
            <a:endParaRPr lang="en-US" dirty="0"/>
          </a:p>
        </p:txBody>
      </p:sp>
    </p:spTree>
    <p:extLst>
      <p:ext uri="{BB962C8B-B14F-4D97-AF65-F5344CB8AC3E}">
        <p14:creationId xmlns:p14="http://schemas.microsoft.com/office/powerpoint/2010/main" val="121600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76261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91234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893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309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sz="1100"/>
            </a:lvl1pPr>
          </a:lstStyle>
          <a:p>
            <a:r>
              <a:rPr lang="en-US"/>
              <a:t>© The Andy Warhol Museum, one of the four Carnegie Museums of Pittsburgh. All rights reserved.</a:t>
            </a:r>
            <a:endParaRPr lang="en-US" dirty="0"/>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42374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400" baseline="0"/>
            </a:lvl1pPr>
          </a:lstStyle>
          <a:p>
            <a:r>
              <a:rPr lang="en-US" dirty="0"/>
              <a:t>Quote block</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source, date</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54387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3965575"/>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
        <p:nvSpPr>
          <p:cNvPr id="8" name="Content Placeholder 2"/>
          <p:cNvSpPr>
            <a:spLocks noGrp="1"/>
          </p:cNvSpPr>
          <p:nvPr>
            <p:ph sz="half" idx="13" hasCustomPrompt="1"/>
          </p:nvPr>
        </p:nvSpPr>
        <p:spPr>
          <a:xfrm>
            <a:off x="838200" y="5791201"/>
            <a:ext cx="5181600" cy="565150"/>
          </a:xfrm>
        </p:spPr>
        <p:txBody>
          <a:bodyPr>
            <a:normAutofit/>
          </a:bodyPr>
          <a:lstStyle>
            <a:lvl1pPr marL="0" indent="0">
              <a:buNone/>
              <a:defRPr sz="1200" baseline="0"/>
            </a:lvl1pPr>
          </a:lstStyle>
          <a:p>
            <a:pPr lvl="0"/>
            <a:r>
              <a:rPr lang="en-US" sz="1200" dirty="0"/>
              <a:t>Insert image credit here. Use same image credit as on website; no line breaks, instead use commas between l</a:t>
            </a:r>
            <a:endParaRPr lang="en-US" dirty="0"/>
          </a:p>
        </p:txBody>
      </p:sp>
    </p:spTree>
    <p:extLst>
      <p:ext uri="{BB962C8B-B14F-4D97-AF65-F5344CB8AC3E}">
        <p14:creationId xmlns:p14="http://schemas.microsoft.com/office/powerpoint/2010/main" val="197039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t>Compare two images</a:t>
            </a:r>
          </a:p>
        </p:txBody>
      </p:sp>
      <p:sp>
        <p:nvSpPr>
          <p:cNvPr id="3" name="Text Placeholder 2"/>
          <p:cNvSpPr>
            <a:spLocks noGrp="1"/>
          </p:cNvSpPr>
          <p:nvPr>
            <p:ph type="body" idx="1" hasCustomPrompt="1"/>
          </p:nvPr>
        </p:nvSpPr>
        <p:spPr>
          <a:xfrm>
            <a:off x="839788" y="1681163"/>
            <a:ext cx="5157787" cy="823912"/>
          </a:xfrm>
        </p:spPr>
        <p:txBody>
          <a:bodyPr anchor="t" anchorCtr="0"/>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1</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t" anchorCtr="0"/>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2</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 The Andy Warhol Museum, on of the four Carnegie Museums of Pittsburgh. All rights reserved.</a:t>
            </a:r>
          </a:p>
        </p:txBody>
      </p:sp>
      <p:sp>
        <p:nvSpPr>
          <p:cNvPr id="8" name="Footer Placeholder 7"/>
          <p:cNvSpPr>
            <a:spLocks noGrp="1"/>
          </p:cNvSpPr>
          <p:nvPr>
            <p:ph type="ftr" sz="quarter" idx="11"/>
          </p:nvPr>
        </p:nvSpPr>
        <p:spPr/>
        <p:txBody>
          <a:bodyPr/>
          <a:lstStyle/>
          <a:p>
            <a:r>
              <a:rPr lang="en-US"/>
              <a:t>© The Andy Warhol Museum, one of the four Carnegie Museums of Pittsburgh. All rights reserved.</a:t>
            </a:r>
          </a:p>
        </p:txBody>
      </p:sp>
      <p:sp>
        <p:nvSpPr>
          <p:cNvPr id="9" name="Slide Number Placeholder 8"/>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567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The Andy Warhol Museum, on of the four Carnegie Museums of Pittsburgh. All rights reserved.</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
        <p:nvSpPr>
          <p:cNvPr id="5" name="Slide Number Placeholder 4"/>
          <p:cNvSpPr>
            <a:spLocks noGrp="1"/>
          </p:cNvSpPr>
          <p:nvPr>
            <p:ph type="sldNum" sz="quarter" idx="12"/>
          </p:nvPr>
        </p:nvSpPr>
        <p:spPr/>
        <p:txBody>
          <a:bodyPr/>
          <a:lstStyle/>
          <a:p>
            <a:fld id="{C04C6E05-80C9-3F4B-B332-39A190717F29}" type="slidenum">
              <a:rPr lang="en-US" smtClean="0"/>
              <a:t>‹#›</a:t>
            </a:fld>
            <a:endParaRPr lang="en-US"/>
          </a:p>
        </p:txBody>
      </p:sp>
      <p:sp>
        <p:nvSpPr>
          <p:cNvPr id="6" name="Content Placeholder 2"/>
          <p:cNvSpPr>
            <a:spLocks noGrp="1"/>
          </p:cNvSpPr>
          <p:nvPr>
            <p:ph idx="1" hasCustomPrompt="1"/>
          </p:nvPr>
        </p:nvSpPr>
        <p:spPr>
          <a:xfrm>
            <a:off x="838200" y="1825625"/>
            <a:ext cx="10515600" cy="435133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135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The Andy Warhol Museum, on of the four Carnegie Museums of Pittsburgh. All rights reserved.</a:t>
            </a:r>
          </a:p>
        </p:txBody>
      </p:sp>
      <p:sp>
        <p:nvSpPr>
          <p:cNvPr id="3" name="Footer Placeholder 2"/>
          <p:cNvSpPr>
            <a:spLocks noGrp="1"/>
          </p:cNvSpPr>
          <p:nvPr>
            <p:ph type="ftr" sz="quarter" idx="11"/>
          </p:nvPr>
        </p:nvSpPr>
        <p:spPr/>
        <p:txBody>
          <a:bodyPr/>
          <a:lstStyle/>
          <a:p>
            <a:r>
              <a:rPr lang="en-US"/>
              <a:t>© The Andy Warhol Museum, one of the four Carnegie Museums of Pittsburgh. All rights reserved.</a:t>
            </a:r>
          </a:p>
        </p:txBody>
      </p:sp>
      <p:sp>
        <p:nvSpPr>
          <p:cNvPr id="4" name="Slide Number Placeholder 3"/>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37579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11055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38887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73152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Arial" charset="0"/>
                <a:ea typeface="Arial" charset="0"/>
                <a:cs typeface="Arial" charset="0"/>
              </a:defRPr>
            </a:lvl1pPr>
          </a:lstStyle>
          <a:p>
            <a:r>
              <a:rPr lang="en-US"/>
              <a:t>© The Andy Warhol Museum, on of the four Carnegie Museums of Pittsburgh. All rights reserved.</a:t>
            </a:r>
            <a:endParaRPr lang="en-US" dirty="0"/>
          </a:p>
        </p:txBody>
      </p:sp>
      <p:sp>
        <p:nvSpPr>
          <p:cNvPr id="5" name="Footer Placeholder 4"/>
          <p:cNvSpPr>
            <a:spLocks noGrp="1"/>
          </p:cNvSpPr>
          <p:nvPr>
            <p:ph type="ftr" sz="quarter" idx="3"/>
          </p:nvPr>
        </p:nvSpPr>
        <p:spPr>
          <a:xfrm>
            <a:off x="2613837" y="6365063"/>
            <a:ext cx="6964325"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r>
              <a:rPr lang="en-US"/>
              <a:t>© The Andy Warhol Museum, one of the four Carnegie Museums of Pittsburgh. All rights reserved.</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C04C6E05-80C9-3F4B-B332-39A190717F29}" type="slidenum">
              <a:rPr lang="en-US" smtClean="0"/>
              <a:pPr/>
              <a:t>‹#›</a:t>
            </a:fld>
            <a:endParaRPr lang="en-US" dirty="0"/>
          </a:p>
        </p:txBody>
      </p:sp>
    </p:spTree>
    <p:extLst>
      <p:ext uri="{BB962C8B-B14F-4D97-AF65-F5344CB8AC3E}">
        <p14:creationId xmlns:p14="http://schemas.microsoft.com/office/powerpoint/2010/main" val="844971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tiff"/><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Dandy Andy: </a:t>
            </a:r>
            <a:br>
              <a:rPr lang="en-US" dirty="0"/>
            </a:br>
            <a:r>
              <a:rPr lang="en-US" dirty="0"/>
              <a:t>Warhol’s Queer History</a:t>
            </a:r>
          </a:p>
        </p:txBody>
      </p:sp>
      <p:pic>
        <p:nvPicPr>
          <p:cNvPr id="7" name="Picture 6">
            <a:extLst>
              <a:ext uri="{FF2B5EF4-FFF2-40B4-BE49-F238E27FC236}">
                <a16:creationId xmlns:a16="http://schemas.microsoft.com/office/drawing/2014/main" id="{8E1511A5-6AC8-0F4D-996C-204971965C45}"/>
              </a:ext>
            </a:extLst>
          </p:cNvPr>
          <p:cNvPicPr>
            <a:picLocks noChangeAspect="1"/>
          </p:cNvPicPr>
          <p:nvPr/>
        </p:nvPicPr>
        <p:blipFill>
          <a:blip r:embed="rId3"/>
          <a:stretch>
            <a:fillRect/>
          </a:stretch>
        </p:blipFill>
        <p:spPr>
          <a:xfrm>
            <a:off x="4375150" y="4527183"/>
            <a:ext cx="3441700" cy="469900"/>
          </a:xfrm>
          <a:prstGeom prst="rect">
            <a:avLst/>
          </a:prstGeom>
        </p:spPr>
      </p:pic>
    </p:spTree>
    <p:extLst>
      <p:ext uri="{BB962C8B-B14F-4D97-AF65-F5344CB8AC3E}">
        <p14:creationId xmlns:p14="http://schemas.microsoft.com/office/powerpoint/2010/main" val="148751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684000" y="690766"/>
            <a:ext cx="6959600" cy="5451241"/>
          </a:xfrm>
          <a:prstGeom prst="rect">
            <a:avLst/>
          </a:prstGeom>
        </p:spPr>
        <p:txBody>
          <a:bodyPr spcFirstLastPara="1" vert="horz" wrap="square" lIns="121900" tIns="121900" rIns="121900" bIns="121900" rtlCol="0" anchor="b" anchorCtr="0">
            <a:noAutofit/>
          </a:bodyPr>
          <a:lstStyle/>
          <a:p>
            <a:r>
              <a:rPr lang="en" sz="5400" dirty="0"/>
              <a:t>Julia and Andy</a:t>
            </a:r>
            <a:br>
              <a:rPr lang="en" sz="5400" dirty="0"/>
            </a:br>
            <a:br>
              <a:rPr lang="en" sz="5400" dirty="0"/>
            </a:br>
            <a:endParaRPr sz="2400" dirty="0"/>
          </a:p>
          <a:p>
            <a:pPr marL="609585" indent="-448722">
              <a:buSzPts val="1700"/>
              <a:buChar char="●"/>
            </a:pPr>
            <a:r>
              <a:rPr lang="en" sz="2400" dirty="0"/>
              <a:t>Julia </a:t>
            </a:r>
            <a:r>
              <a:rPr lang="en" sz="2400" dirty="0" err="1"/>
              <a:t>Warhola</a:t>
            </a:r>
            <a:r>
              <a:rPr lang="en" sz="2400" dirty="0"/>
              <a:t> moves to New York, where she lives with her son from 1951 until 1971.</a:t>
            </a:r>
            <a:endParaRPr sz="2400" dirty="0"/>
          </a:p>
          <a:p>
            <a:pPr marL="609585"/>
            <a:endParaRPr sz="2400" dirty="0"/>
          </a:p>
          <a:p>
            <a:pPr marL="609585" indent="-448722">
              <a:buSzPts val="1700"/>
              <a:buChar char="●"/>
            </a:pPr>
            <a:r>
              <a:rPr lang="en" sz="2400" dirty="0"/>
              <a:t>At first she would say she was only staying until Andy got married. </a:t>
            </a:r>
            <a:endParaRPr sz="2400" dirty="0"/>
          </a:p>
          <a:p>
            <a:endParaRPr sz="2400" dirty="0"/>
          </a:p>
          <a:p>
            <a:pPr marL="609585" indent="-448722">
              <a:buSzPts val="1700"/>
              <a:buChar char="●"/>
            </a:pPr>
            <a:r>
              <a:rPr lang="en" sz="2400" dirty="0"/>
              <a:t>By the end of her life she would be quoted as saying she wished that Andy would “get engaged and marry one of the boys,” because “maybe he would get a little baby, I mean a little Andy.”</a:t>
            </a:r>
            <a:endParaRPr sz="2400" dirty="0"/>
          </a:p>
        </p:txBody>
      </p:sp>
      <p:sp>
        <p:nvSpPr>
          <p:cNvPr id="116" name="Google Shape;116;p22"/>
          <p:cNvSpPr txBox="1"/>
          <p:nvPr/>
        </p:nvSpPr>
        <p:spPr>
          <a:xfrm>
            <a:off x="8011597" y="4918742"/>
            <a:ext cx="3208525" cy="149931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1200" dirty="0">
                <a:solidFill>
                  <a:schemeClr val="dk1"/>
                </a:solidFill>
              </a:rPr>
              <a:t>Andy Warhol, </a:t>
            </a:r>
            <a:r>
              <a:rPr lang="en" sz="1200" i="1" dirty="0">
                <a:solidFill>
                  <a:schemeClr val="dk1"/>
                </a:solidFill>
              </a:rPr>
              <a:t>Julia </a:t>
            </a:r>
            <a:r>
              <a:rPr lang="en" sz="1200" i="1" dirty="0" err="1">
                <a:solidFill>
                  <a:schemeClr val="dk1"/>
                </a:solidFill>
              </a:rPr>
              <a:t>Warhola</a:t>
            </a:r>
            <a:r>
              <a:rPr lang="en" sz="1200" dirty="0">
                <a:solidFill>
                  <a:schemeClr val="dk1"/>
                </a:solidFill>
              </a:rPr>
              <a:t>, ca. 1957</a:t>
            </a:r>
            <a:br>
              <a:rPr lang="en" sz="1200" dirty="0">
                <a:solidFill>
                  <a:schemeClr val="dk1"/>
                </a:solidFill>
              </a:rPr>
            </a:br>
            <a:r>
              <a:rPr lang="en" sz="1200" dirty="0">
                <a:solidFill>
                  <a:schemeClr val="dk1"/>
                </a:solidFill>
              </a:rPr>
              <a:t>The Andy Warhol Museum, Pittsburgh; Founding Collection, Contribution The Andy Warhol Foundation for the Visual Arts, Inc.</a:t>
            </a:r>
            <a:endParaRPr sz="1200" dirty="0">
              <a:solidFill>
                <a:schemeClr val="dk1"/>
              </a:solidFill>
            </a:endParaRPr>
          </a:p>
          <a:p>
            <a:pPr>
              <a:buClr>
                <a:schemeClr val="dk1"/>
              </a:buClr>
              <a:buSzPts val="1100"/>
            </a:pPr>
            <a:r>
              <a:rPr lang="en" sz="1200" dirty="0">
                <a:solidFill>
                  <a:schemeClr val="dk1"/>
                </a:solidFill>
              </a:rPr>
              <a:t>© The Andy Warhol Foundation for the Visual Arts, Inc.</a:t>
            </a:r>
            <a:endParaRPr sz="1200" dirty="0">
              <a:solidFill>
                <a:schemeClr val="dk1"/>
              </a:solidFill>
            </a:endParaRPr>
          </a:p>
          <a:p>
            <a:pPr>
              <a:buClr>
                <a:schemeClr val="dk1"/>
              </a:buClr>
              <a:buSzPts val="1100"/>
            </a:pPr>
            <a:r>
              <a:rPr lang="en" sz="1200" dirty="0">
                <a:solidFill>
                  <a:schemeClr val="dk1"/>
                </a:solidFill>
              </a:rPr>
              <a:t>1998-1-2052</a:t>
            </a:r>
            <a:endParaRPr sz="1200" dirty="0"/>
          </a:p>
        </p:txBody>
      </p:sp>
      <p:pic>
        <p:nvPicPr>
          <p:cNvPr id="117" name="Google Shape;117;p22" descr="This image depicts a black and white photo of Julia Warhola's head in profile facing left into an unspecified light source. The photo is severely cropped to depict only her head. The photo has been framed with multiple hand drawn heart shapes. Gold leaf has been applied to echo the heart shapes and fills the right half of the inner most heart shape. "/>
          <p:cNvPicPr preferRelativeResize="0">
            <a:picLocks noChangeAspect="1"/>
          </p:cNvPicPr>
          <p:nvPr/>
        </p:nvPicPr>
        <p:blipFill rotWithShape="1">
          <a:blip r:embed="rId3">
            <a:alphaModFix/>
          </a:blip>
          <a:srcRect l="1063" t="6659" r="6489" b="65"/>
          <a:stretch/>
        </p:blipFill>
        <p:spPr>
          <a:xfrm>
            <a:off x="8011597" y="690766"/>
            <a:ext cx="3208525" cy="4343400"/>
          </a:xfrm>
          <a:prstGeom prst="rect">
            <a:avLst/>
          </a:prstGeom>
          <a:noFill/>
          <a:ln>
            <a:noFill/>
          </a:ln>
        </p:spPr>
      </p:pic>
      <p:pic>
        <p:nvPicPr>
          <p:cNvPr id="5" name="Picture 4">
            <a:extLst>
              <a:ext uri="{FF2B5EF4-FFF2-40B4-BE49-F238E27FC236}">
                <a16:creationId xmlns:a16="http://schemas.microsoft.com/office/drawing/2014/main" id="{22650D03-3230-9643-A8EC-7A2F4A4F1924}"/>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2572728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695401" y="602958"/>
            <a:ext cx="6742892" cy="5771962"/>
          </a:xfrm>
          <a:prstGeom prst="rect">
            <a:avLst/>
          </a:prstGeom>
        </p:spPr>
        <p:txBody>
          <a:bodyPr spcFirstLastPara="1" vert="horz" wrap="square" lIns="121900" tIns="121900" rIns="121900" bIns="121900" rtlCol="0" anchor="b" anchorCtr="0">
            <a:noAutofit/>
          </a:bodyPr>
          <a:lstStyle/>
          <a:p>
            <a:r>
              <a:rPr lang="en" sz="5400" dirty="0"/>
              <a:t>Boy Book Drawings</a:t>
            </a:r>
            <a:br>
              <a:rPr lang="en" sz="5333" dirty="0"/>
            </a:br>
            <a:endParaRPr sz="5333" dirty="0"/>
          </a:p>
          <a:p>
            <a:pPr marL="609585" indent="-448722">
              <a:buSzPts val="1700"/>
              <a:buChar char="●"/>
            </a:pPr>
            <a:r>
              <a:rPr lang="en" sz="2400" dirty="0"/>
              <a:t>The Tanager Gallery (which is known for its support of emerging artists) rejects Warhol, saying his drawings “weren’t anything we wanted the gallery to be associated with.”</a:t>
            </a:r>
            <a:br>
              <a:rPr lang="en" sz="2400" dirty="0"/>
            </a:br>
            <a:endParaRPr sz="2400" dirty="0"/>
          </a:p>
          <a:p>
            <a:pPr marL="609585" indent="-448722">
              <a:buSzPts val="1700"/>
              <a:buChar char="●"/>
            </a:pPr>
            <a:r>
              <a:rPr lang="en" sz="2400" dirty="0"/>
              <a:t>“Studies for a Boy Book,” an exhibition of Warhol’s intimate sketches of other men, runs for two weeks at the Bodley Gallery in 1956. </a:t>
            </a:r>
            <a:endParaRPr sz="2400" dirty="0"/>
          </a:p>
          <a:p>
            <a:endParaRPr sz="2400" dirty="0"/>
          </a:p>
          <a:p>
            <a:pPr marL="609585" indent="-448722">
              <a:buSzPts val="1700"/>
              <a:buChar char="●"/>
            </a:pPr>
            <a:r>
              <a:rPr lang="en" sz="2400" dirty="0"/>
              <a:t>The known print reviews avoid mentioning the show’s frank expression of same-sex desire.</a:t>
            </a:r>
            <a:endParaRPr sz="5333" dirty="0"/>
          </a:p>
        </p:txBody>
      </p:sp>
      <p:sp>
        <p:nvSpPr>
          <p:cNvPr id="123" name="Google Shape;123;p23"/>
          <p:cNvSpPr txBox="1"/>
          <p:nvPr/>
        </p:nvSpPr>
        <p:spPr>
          <a:xfrm>
            <a:off x="7865776" y="4615205"/>
            <a:ext cx="3630823" cy="11684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r>
              <a:rPr lang="en" sz="1200" dirty="0">
                <a:solidFill>
                  <a:schemeClr val="dk1"/>
                </a:solidFill>
              </a:rPr>
              <a:t>Andy Warhol, </a:t>
            </a:r>
            <a:r>
              <a:rPr lang="en" sz="1200" i="1" dirty="0">
                <a:solidFill>
                  <a:schemeClr val="dk1"/>
                </a:solidFill>
              </a:rPr>
              <a:t>Studies From A Boy Book,</a:t>
            </a:r>
            <a:r>
              <a:rPr lang="en" sz="1200" dirty="0">
                <a:solidFill>
                  <a:schemeClr val="dk1"/>
                </a:solidFill>
              </a:rPr>
              <a:t> 1956</a:t>
            </a:r>
            <a:br>
              <a:rPr lang="en" sz="933" dirty="0"/>
            </a:br>
            <a:r>
              <a:rPr lang="en" sz="1200" dirty="0"/>
              <a:t>The Andy Warhol Museum, Pittsburgh; Founding Collection, Contribution The Andy Warhol Foundation for the Visual Arts, Inc.</a:t>
            </a:r>
            <a:br>
              <a:rPr lang="en" sz="1200" dirty="0"/>
            </a:br>
            <a:r>
              <a:rPr lang="en" sz="1200" dirty="0"/>
              <a:t>© The Andy Warhol Foundation for the Visual Arts, Inc.</a:t>
            </a:r>
            <a:br>
              <a:rPr lang="en" sz="1200" dirty="0"/>
            </a:br>
            <a:r>
              <a:rPr lang="en" sz="1200" dirty="0"/>
              <a:t>1998.1.1847</a:t>
            </a:r>
            <a:endParaRPr sz="1200" dirty="0"/>
          </a:p>
        </p:txBody>
      </p:sp>
      <p:pic>
        <p:nvPicPr>
          <p:cNvPr id="124" name="Google Shape;124;p23" descr="This contour drawing depicts the head and neck of a man in profile with his eyes closed.  The figure is on the left side of the image facing to the right. There is hand written script stating &quot;Studies for a Boy Book&quot; in the upper right hand and  &quot;Bodley Galley and Bookshop. 223 East 60. February 14 to March 3&quot; in the bottom right."/>
          <p:cNvPicPr preferRelativeResize="0">
            <a:picLocks noChangeAspect="1"/>
          </p:cNvPicPr>
          <p:nvPr/>
        </p:nvPicPr>
        <p:blipFill rotWithShape="1">
          <a:blip r:embed="rId3">
            <a:alphaModFix/>
          </a:blip>
          <a:srcRect l="396" r="396"/>
          <a:stretch/>
        </p:blipFill>
        <p:spPr>
          <a:xfrm>
            <a:off x="7948272" y="602958"/>
            <a:ext cx="3589350" cy="4343400"/>
          </a:xfrm>
          <a:prstGeom prst="rect">
            <a:avLst/>
          </a:prstGeom>
          <a:noFill/>
          <a:ln>
            <a:noFill/>
          </a:ln>
        </p:spPr>
      </p:pic>
      <p:pic>
        <p:nvPicPr>
          <p:cNvPr id="5" name="Picture 4">
            <a:extLst>
              <a:ext uri="{FF2B5EF4-FFF2-40B4-BE49-F238E27FC236}">
                <a16:creationId xmlns:a16="http://schemas.microsoft.com/office/drawing/2014/main" id="{3E547DF1-A7B3-C045-A38F-40A5DD49578A}"/>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1076398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p:nvPr/>
        </p:nvSpPr>
        <p:spPr>
          <a:xfrm>
            <a:off x="7498762" y="5248036"/>
            <a:ext cx="3920676" cy="882093"/>
          </a:xfrm>
          <a:prstGeom prst="rect">
            <a:avLst/>
          </a:prstGeom>
          <a:noFill/>
          <a:ln>
            <a:noFill/>
          </a:ln>
        </p:spPr>
        <p:txBody>
          <a:bodyPr spcFirstLastPara="1" wrap="square" lIns="121900" tIns="121900" rIns="121900" bIns="121900" anchor="t" anchorCtr="0">
            <a:noAutofit/>
          </a:bodyPr>
          <a:lstStyle/>
          <a:p>
            <a:r>
              <a:rPr lang="en" sz="1200" dirty="0"/>
              <a:t>L: Andy Warhol, </a:t>
            </a:r>
            <a:r>
              <a:rPr lang="en" sz="1200" i="1" dirty="0"/>
              <a:t>Illustration from A Gold Book, 1998.3.2427</a:t>
            </a:r>
            <a:endParaRPr sz="1200" i="1" dirty="0"/>
          </a:p>
          <a:p>
            <a:pPr>
              <a:lnSpc>
                <a:spcPct val="115000"/>
              </a:lnSpc>
            </a:pPr>
            <a:r>
              <a:rPr lang="en" sz="1200" i="1" dirty="0"/>
              <a:t>R: </a:t>
            </a:r>
            <a:r>
              <a:rPr lang="en" sz="1200" dirty="0"/>
              <a:t>Ed </a:t>
            </a:r>
            <a:r>
              <a:rPr lang="en" sz="1200" dirty="0" err="1"/>
              <a:t>Wallowitch</a:t>
            </a:r>
            <a:r>
              <a:rPr lang="en" sz="1200" dirty="0"/>
              <a:t>, </a:t>
            </a:r>
            <a:r>
              <a:rPr lang="en" sz="1200" i="1" dirty="0"/>
              <a:t>Untitled</a:t>
            </a:r>
            <a:r>
              <a:rPr lang="en" sz="1200" dirty="0"/>
              <a:t> (Source image) </a:t>
            </a:r>
            <a:r>
              <a:rPr lang="en" sz="1200" i="1" dirty="0"/>
              <a:t>01.1998.3.5392</a:t>
            </a:r>
            <a:br>
              <a:rPr lang="en" sz="1200" i="1" dirty="0"/>
            </a:br>
            <a:r>
              <a:rPr lang="en" sz="1200" dirty="0"/>
              <a:t>The Andy Warhol Foundation for the Visual Arts, Inc.</a:t>
            </a:r>
            <a:endParaRPr sz="1200" dirty="0"/>
          </a:p>
          <a:p>
            <a:r>
              <a:rPr lang="en" sz="1200" dirty="0"/>
              <a:t>© The Andy Warhol Foundation for the Visual Arts, Inc.</a:t>
            </a:r>
            <a:endParaRPr sz="1200" dirty="0"/>
          </a:p>
        </p:txBody>
      </p:sp>
      <p:sp>
        <p:nvSpPr>
          <p:cNvPr id="130" name="Google Shape;130;p24"/>
          <p:cNvSpPr txBox="1">
            <a:spLocks noGrp="1"/>
          </p:cNvSpPr>
          <p:nvPr>
            <p:ph type="title"/>
          </p:nvPr>
        </p:nvSpPr>
        <p:spPr>
          <a:xfrm>
            <a:off x="562709" y="604777"/>
            <a:ext cx="6277706" cy="5730196"/>
          </a:xfrm>
          <a:prstGeom prst="rect">
            <a:avLst/>
          </a:prstGeom>
        </p:spPr>
        <p:txBody>
          <a:bodyPr spcFirstLastPara="1" vert="horz" wrap="square" lIns="121900" tIns="121900" rIns="121900" bIns="121900" rtlCol="0" anchor="b" anchorCtr="0">
            <a:noAutofit/>
          </a:bodyPr>
          <a:lstStyle/>
          <a:p>
            <a:r>
              <a:rPr lang="en" sz="5400" dirty="0"/>
              <a:t>Early Boyfriends</a:t>
            </a:r>
            <a:br>
              <a:rPr lang="en" sz="5400" dirty="0"/>
            </a:br>
            <a:endParaRPr sz="5400" dirty="0"/>
          </a:p>
          <a:p>
            <a:pPr marL="609585" indent="-448722">
              <a:buSzPts val="1700"/>
              <a:buChar char="●"/>
            </a:pPr>
            <a:r>
              <a:rPr lang="en" sz="2350" dirty="0"/>
              <a:t>Warhol has a lifelong pattern of collaborating artistically with the men he dates.</a:t>
            </a:r>
            <a:endParaRPr sz="2350" dirty="0"/>
          </a:p>
          <a:p>
            <a:endParaRPr sz="2350" dirty="0"/>
          </a:p>
          <a:p>
            <a:pPr marL="609585" indent="-448722">
              <a:buSzPts val="1700"/>
              <a:buChar char="●"/>
            </a:pPr>
            <a:r>
              <a:rPr lang="en" sz="2350" dirty="0"/>
              <a:t>In 1950 Warhol begins a relationship with his first boyfriend, Carlton Willers. Willers is a librarian, and helps Warhol research source images. </a:t>
            </a:r>
            <a:endParaRPr sz="2350" dirty="0"/>
          </a:p>
          <a:p>
            <a:endParaRPr sz="2350" dirty="0"/>
          </a:p>
          <a:p>
            <a:pPr marL="609585" indent="-448722">
              <a:buSzPts val="1700"/>
              <a:buChar char="●"/>
            </a:pPr>
            <a:r>
              <a:rPr lang="en" sz="2350" dirty="0"/>
              <a:t>In 1956, Warhol begins dating Ed </a:t>
            </a:r>
            <a:r>
              <a:rPr lang="en" sz="2350" dirty="0" err="1"/>
              <a:t>Wallowitch</a:t>
            </a:r>
            <a:r>
              <a:rPr lang="en" sz="2350" dirty="0"/>
              <a:t> and using his photographs as source material. Warhol and </a:t>
            </a:r>
            <a:r>
              <a:rPr lang="en" sz="2350" dirty="0" err="1"/>
              <a:t>Wallowitch</a:t>
            </a:r>
            <a:r>
              <a:rPr lang="en" sz="2350" dirty="0"/>
              <a:t> collaborate closely until 1962.</a:t>
            </a:r>
            <a:endParaRPr sz="2350" dirty="0"/>
          </a:p>
        </p:txBody>
      </p:sp>
      <p:pic>
        <p:nvPicPr>
          <p:cNvPr id="131" name="Google Shape;131;p24"/>
          <p:cNvPicPr preferRelativeResize="0"/>
          <p:nvPr/>
        </p:nvPicPr>
        <p:blipFill rotWithShape="1">
          <a:blip r:embed="rId3">
            <a:alphaModFix/>
          </a:blip>
          <a:srcRect l="16279" t="3495" r="4349" b="3290"/>
          <a:stretch/>
        </p:blipFill>
        <p:spPr>
          <a:xfrm>
            <a:off x="8675675" y="1516318"/>
            <a:ext cx="2608267" cy="3825364"/>
          </a:xfrm>
          <a:prstGeom prst="rect">
            <a:avLst/>
          </a:prstGeom>
          <a:noFill/>
          <a:ln>
            <a:noFill/>
          </a:ln>
        </p:spPr>
      </p:pic>
      <p:pic>
        <p:nvPicPr>
          <p:cNvPr id="132" name="Google Shape;132;p24" descr="This slide depicts two similar over-lapping images. The top is a contour line drawing in black ink on gold paper. The second image is the source image for the drawing. The subject of both is a young man leaning against a wall smoking a cigarette. He is dressed in jeans and a dark jacket with the collar popped up. His right hand is clasped on his belt buckle while the left hand pulls the cigarette from his lips.  He is looking directly out at the viewer."/>
          <p:cNvPicPr preferRelativeResize="0"/>
          <p:nvPr/>
        </p:nvPicPr>
        <p:blipFill rotWithShape="1">
          <a:blip r:embed="rId4">
            <a:alphaModFix/>
          </a:blip>
          <a:srcRect l="4245" t="4942" r="5624" b="4197"/>
          <a:stretch/>
        </p:blipFill>
        <p:spPr>
          <a:xfrm>
            <a:off x="7103883" y="727871"/>
            <a:ext cx="2780233" cy="3628135"/>
          </a:xfrm>
          <a:prstGeom prst="rect">
            <a:avLst/>
          </a:prstGeom>
          <a:noFill/>
          <a:ln>
            <a:noFill/>
          </a:ln>
          <a:effectLst>
            <a:outerShdw blurRad="57150" dist="19050" dir="5400000" algn="bl" rotWithShape="0">
              <a:srgbClr val="000000">
                <a:alpha val="50000"/>
              </a:srgbClr>
            </a:outerShdw>
          </a:effectLst>
        </p:spPr>
      </p:pic>
      <p:pic>
        <p:nvPicPr>
          <p:cNvPr id="6" name="Picture 5">
            <a:extLst>
              <a:ext uri="{FF2B5EF4-FFF2-40B4-BE49-F238E27FC236}">
                <a16:creationId xmlns:a16="http://schemas.microsoft.com/office/drawing/2014/main" id="{1C4A510C-803C-B446-90DC-35F0011F5A56}"/>
              </a:ext>
            </a:extLst>
          </p:cNvPr>
          <p:cNvPicPr>
            <a:picLocks noChangeAspect="1"/>
          </p:cNvPicPr>
          <p:nvPr/>
        </p:nvPicPr>
        <p:blipFill>
          <a:blip r:embed="rId5"/>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1593618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577868" y="1451853"/>
            <a:ext cx="11036264" cy="3954294"/>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4000" dirty="0">
                <a:solidFill>
                  <a:schemeClr val="dk1"/>
                </a:solidFill>
              </a:rPr>
              <a:t>As late as '67 drag queens still weren't accepted in the mainstream freak circles. They were still hanging around where they'd always hung around - on the fringe… But then ... people began identifying a little more with drag queens, seeing them more as ‘sexual radicals’.</a:t>
            </a:r>
            <a:br>
              <a:rPr lang="en" sz="4000" dirty="0">
                <a:solidFill>
                  <a:schemeClr val="dk1"/>
                </a:solidFill>
              </a:rPr>
            </a:br>
            <a:r>
              <a:rPr lang="en" sz="1867" dirty="0">
                <a:solidFill>
                  <a:srgbClr val="666666"/>
                </a:solidFill>
              </a:rPr>
              <a:t>Andy Warhol and Pat Hackett, </a:t>
            </a:r>
            <a:r>
              <a:rPr lang="en" sz="1867" i="1" dirty="0" err="1">
                <a:solidFill>
                  <a:srgbClr val="666666"/>
                </a:solidFill>
              </a:rPr>
              <a:t>POPism</a:t>
            </a:r>
            <a:r>
              <a:rPr lang="en" sz="1867" i="1" dirty="0">
                <a:solidFill>
                  <a:srgbClr val="666666"/>
                </a:solidFill>
              </a:rPr>
              <a:t>: The Warhol 60’s</a:t>
            </a:r>
            <a:r>
              <a:rPr lang="en" sz="1867" dirty="0">
                <a:solidFill>
                  <a:srgbClr val="666666"/>
                </a:solidFill>
              </a:rPr>
              <a:t>, 1980.</a:t>
            </a:r>
          </a:p>
          <a:p>
            <a:pPr marL="0" indent="0">
              <a:spcAft>
                <a:spcPts val="2133"/>
              </a:spcAft>
              <a:buNone/>
            </a:pPr>
            <a:endParaRPr sz="4000" dirty="0">
              <a:solidFill>
                <a:schemeClr val="dk1"/>
              </a:solidFill>
            </a:endParaRPr>
          </a:p>
        </p:txBody>
      </p:sp>
      <p:pic>
        <p:nvPicPr>
          <p:cNvPr id="4" name="Picture 3">
            <a:extLst>
              <a:ext uri="{FF2B5EF4-FFF2-40B4-BE49-F238E27FC236}">
                <a16:creationId xmlns:a16="http://schemas.microsoft.com/office/drawing/2014/main" id="{C2F83C22-0265-EC45-9D26-75D507E55936}"/>
              </a:ext>
            </a:extLst>
          </p:cNvPr>
          <p:cNvPicPr>
            <a:picLocks noChangeAspect="1"/>
          </p:cNvPicPr>
          <p:nvPr/>
        </p:nvPicPr>
        <p:blipFill>
          <a:blip r:embed="rId3"/>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121141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586633" y="696370"/>
            <a:ext cx="7359466" cy="5707600"/>
          </a:xfrm>
          <a:prstGeom prst="rect">
            <a:avLst/>
          </a:prstGeom>
        </p:spPr>
        <p:txBody>
          <a:bodyPr spcFirstLastPara="1" vert="horz" wrap="square" lIns="121900" tIns="121900" rIns="121900" bIns="121900" rtlCol="0" anchor="b" anchorCtr="0">
            <a:noAutofit/>
          </a:bodyPr>
          <a:lstStyle/>
          <a:p>
            <a:r>
              <a:rPr lang="en" sz="5400" dirty="0"/>
              <a:t>1960s</a:t>
            </a:r>
            <a:br>
              <a:rPr lang="en" sz="5400" dirty="0"/>
            </a:br>
            <a:endParaRPr sz="5333" dirty="0"/>
          </a:p>
          <a:p>
            <a:pPr marL="609585" indent="-448722">
              <a:lnSpc>
                <a:spcPct val="100000"/>
              </a:lnSpc>
              <a:buSzPts val="1700"/>
              <a:buChar char="●"/>
            </a:pPr>
            <a:r>
              <a:rPr lang="en" sz="2350" dirty="0"/>
              <a:t>During the 1960s Warhol finds great success in the fine art world through his experimentation with Pop Art. He produces many of his signature works in rapid succession.</a:t>
            </a:r>
            <a:br>
              <a:rPr lang="en" sz="2350" dirty="0"/>
            </a:br>
            <a:endParaRPr sz="2350" dirty="0"/>
          </a:p>
          <a:p>
            <a:pPr marL="609585" indent="-448722">
              <a:lnSpc>
                <a:spcPct val="115000"/>
              </a:lnSpc>
              <a:buSzPts val="1700"/>
              <a:buChar char="●"/>
            </a:pPr>
            <a:r>
              <a:rPr lang="en" sz="2350" dirty="0"/>
              <a:t>Various radical social movements enable Warhol to surround himself with a diverse social circle. He dubs them “Superstars” and they perform in his work and become active collaborators. His studio, the Factory, functions as a hub for the broader creative and LGBTQ+ communities.</a:t>
            </a:r>
            <a:endParaRPr sz="2350" dirty="0"/>
          </a:p>
        </p:txBody>
      </p:sp>
      <p:pic>
        <p:nvPicPr>
          <p:cNvPr id="5" name="Picture 4">
            <a:extLst>
              <a:ext uri="{FF2B5EF4-FFF2-40B4-BE49-F238E27FC236}">
                <a16:creationId xmlns:a16="http://schemas.microsoft.com/office/drawing/2014/main" id="{31123865-C38A-6B41-8DFF-D09BE5915EFC}"/>
              </a:ext>
            </a:extLst>
          </p:cNvPr>
          <p:cNvPicPr>
            <a:picLocks noChangeAspect="1"/>
          </p:cNvPicPr>
          <p:nvPr/>
        </p:nvPicPr>
        <p:blipFill>
          <a:blip r:embed="rId3"/>
          <a:stretch>
            <a:fillRect/>
          </a:stretch>
        </p:blipFill>
        <p:spPr>
          <a:xfrm>
            <a:off x="2616200" y="6374920"/>
            <a:ext cx="6959600" cy="368300"/>
          </a:xfrm>
          <a:prstGeom prst="rect">
            <a:avLst/>
          </a:prstGeom>
        </p:spPr>
      </p:pic>
      <p:pic>
        <p:nvPicPr>
          <p:cNvPr id="6" name="Google Shape;144;p26" descr="This image depicts two identical film cells from Warhol's film &quot;Sleep.&quot; The high-contrast, black and white image is cropped to depict the head and neck of a man in profile as he sleeps. The man is Warhol's boyfriend at that time, John Giorno.  ">
            <a:extLst>
              <a:ext uri="{FF2B5EF4-FFF2-40B4-BE49-F238E27FC236}">
                <a16:creationId xmlns:a16="http://schemas.microsoft.com/office/drawing/2014/main" id="{B0ED8CBC-2364-4649-A3BC-9444ACE6BCD1}"/>
              </a:ext>
            </a:extLst>
          </p:cNvPr>
          <p:cNvPicPr preferRelativeResize="0">
            <a:picLocks noChangeAspect="1"/>
          </p:cNvPicPr>
          <p:nvPr/>
        </p:nvPicPr>
        <p:blipFill rotWithShape="1">
          <a:blip r:embed="rId4">
            <a:alphaModFix/>
          </a:blip>
          <a:srcRect t="5460" b="5468"/>
          <a:stretch/>
        </p:blipFill>
        <p:spPr>
          <a:xfrm>
            <a:off x="8019529" y="766710"/>
            <a:ext cx="3585838" cy="4343400"/>
          </a:xfrm>
          <a:prstGeom prst="rect">
            <a:avLst/>
          </a:prstGeom>
          <a:noFill/>
          <a:ln>
            <a:noFill/>
          </a:ln>
        </p:spPr>
      </p:pic>
      <p:sp>
        <p:nvSpPr>
          <p:cNvPr id="7" name="Google Shape;145;p26">
            <a:extLst>
              <a:ext uri="{FF2B5EF4-FFF2-40B4-BE49-F238E27FC236}">
                <a16:creationId xmlns:a16="http://schemas.microsoft.com/office/drawing/2014/main" id="{516211A0-DC14-0941-836F-E7005E206056}"/>
              </a:ext>
            </a:extLst>
          </p:cNvPr>
          <p:cNvSpPr txBox="1"/>
          <p:nvPr/>
        </p:nvSpPr>
        <p:spPr>
          <a:xfrm>
            <a:off x="7946099" y="5048490"/>
            <a:ext cx="3822486" cy="10428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1200" dirty="0">
                <a:solidFill>
                  <a:schemeClr val="dk1"/>
                </a:solidFill>
              </a:rPr>
              <a:t>Andy Warhol, </a:t>
            </a:r>
            <a:r>
              <a:rPr lang="en" sz="1200" i="1" dirty="0">
                <a:solidFill>
                  <a:schemeClr val="dk1"/>
                </a:solidFill>
              </a:rPr>
              <a:t>Large Sleep</a:t>
            </a:r>
            <a:r>
              <a:rPr lang="en" sz="1200" dirty="0">
                <a:solidFill>
                  <a:schemeClr val="dk1"/>
                </a:solidFill>
              </a:rPr>
              <a:t>, 1965</a:t>
            </a:r>
            <a:endParaRPr sz="933" dirty="0"/>
          </a:p>
          <a:p>
            <a:r>
              <a:rPr lang="en" sz="1200" dirty="0"/>
              <a:t>The Andy Warhol Museum, Pittsburgh; Founding Collection, Contribution The Andy Warhol Foundation for the Visual Arts, Inc.</a:t>
            </a:r>
            <a:endParaRPr sz="1200" dirty="0"/>
          </a:p>
          <a:p>
            <a:r>
              <a:rPr lang="en" sz="1200" dirty="0"/>
              <a:t>© The Andy Warhol Foundation for the Visual Arts, Inc.</a:t>
            </a:r>
            <a:endParaRPr sz="1200" dirty="0"/>
          </a:p>
          <a:p>
            <a:r>
              <a:rPr lang="en" sz="1200" dirty="0"/>
              <a:t>1998.1.2375</a:t>
            </a:r>
            <a:endParaRPr sz="1200" dirty="0"/>
          </a:p>
        </p:txBody>
      </p:sp>
    </p:spTree>
    <p:extLst>
      <p:ext uri="{BB962C8B-B14F-4D97-AF65-F5344CB8AC3E}">
        <p14:creationId xmlns:p14="http://schemas.microsoft.com/office/powerpoint/2010/main" val="3493585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591759" y="766710"/>
            <a:ext cx="6361132" cy="5707600"/>
          </a:xfrm>
          <a:prstGeom prst="rect">
            <a:avLst/>
          </a:prstGeom>
        </p:spPr>
        <p:txBody>
          <a:bodyPr spcFirstLastPara="1" vert="horz" wrap="square" lIns="121900" tIns="121900" rIns="121900" bIns="121900" rtlCol="0" anchor="b" anchorCtr="0">
            <a:noAutofit/>
          </a:bodyPr>
          <a:lstStyle/>
          <a:p>
            <a:r>
              <a:rPr lang="en" sz="5400" dirty="0"/>
              <a:t>Controversial Work</a:t>
            </a:r>
            <a:br>
              <a:rPr lang="en" sz="5333" dirty="0"/>
            </a:br>
            <a:endParaRPr sz="5333" dirty="0"/>
          </a:p>
          <a:p>
            <a:pPr marL="609585" indent="-448722">
              <a:lnSpc>
                <a:spcPct val="100000"/>
              </a:lnSpc>
              <a:buSzPts val="1700"/>
              <a:buChar char="●"/>
            </a:pPr>
            <a:r>
              <a:rPr lang="en" sz="2400" dirty="0"/>
              <a:t>In 1963 Warhol shoots his suggestive first film, </a:t>
            </a:r>
            <a:r>
              <a:rPr lang="en" sz="2400" i="1" dirty="0"/>
              <a:t>Sleep</a:t>
            </a:r>
            <a:r>
              <a:rPr lang="en" sz="2400" dirty="0"/>
              <a:t>, starring his boyfriend John </a:t>
            </a:r>
            <a:r>
              <a:rPr lang="en" sz="2400" dirty="0" err="1"/>
              <a:t>Giorno</a:t>
            </a:r>
            <a:r>
              <a:rPr lang="en" sz="2400" dirty="0"/>
              <a:t>.</a:t>
            </a:r>
            <a:br>
              <a:rPr lang="en" sz="2400" dirty="0"/>
            </a:br>
            <a:endParaRPr sz="2400" dirty="0"/>
          </a:p>
          <a:p>
            <a:pPr marL="609585" indent="-448722">
              <a:lnSpc>
                <a:spcPct val="115000"/>
              </a:lnSpc>
              <a:buSzPts val="1700"/>
              <a:buChar char="●"/>
            </a:pPr>
            <a:r>
              <a:rPr lang="en" sz="2400" dirty="0"/>
              <a:t>Later in 1963, Warhol films </a:t>
            </a:r>
            <a:r>
              <a:rPr lang="en" sz="2400" i="1" dirty="0"/>
              <a:t>Kiss</a:t>
            </a:r>
            <a:r>
              <a:rPr lang="en" sz="2400" dirty="0"/>
              <a:t>, which depicts straight, gay, white, and interracial couples kissing.</a:t>
            </a:r>
            <a:br>
              <a:rPr lang="en" sz="2400" dirty="0"/>
            </a:br>
            <a:endParaRPr sz="2400" dirty="0"/>
          </a:p>
          <a:p>
            <a:pPr marL="609585" indent="-448722">
              <a:lnSpc>
                <a:spcPct val="115000"/>
              </a:lnSpc>
              <a:buSzPts val="1700"/>
              <a:buChar char="●"/>
            </a:pPr>
            <a:r>
              <a:rPr lang="en" sz="2400" dirty="0"/>
              <a:t>The 1964 Warhol films </a:t>
            </a:r>
            <a:r>
              <a:rPr lang="en" sz="2400" i="1" dirty="0"/>
              <a:t>Blow Job </a:t>
            </a:r>
            <a:r>
              <a:rPr lang="en" sz="2400" dirty="0"/>
              <a:t>and </a:t>
            </a:r>
            <a:r>
              <a:rPr lang="en" sz="2400" i="1" dirty="0"/>
              <a:t>Couch, </a:t>
            </a:r>
            <a:r>
              <a:rPr lang="en" sz="2400" dirty="0"/>
              <a:t>feature suggestive titles, nudity, and transgressive sex scenes.</a:t>
            </a:r>
            <a:endParaRPr sz="2400" dirty="0"/>
          </a:p>
        </p:txBody>
      </p:sp>
      <p:sp>
        <p:nvSpPr>
          <p:cNvPr id="151" name="Google Shape;151;p27"/>
          <p:cNvSpPr txBox="1"/>
          <p:nvPr/>
        </p:nvSpPr>
        <p:spPr>
          <a:xfrm>
            <a:off x="7189041" y="4973615"/>
            <a:ext cx="4411200" cy="9624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200" dirty="0">
                <a:solidFill>
                  <a:srgbClr val="201F1E"/>
                </a:solidFill>
              </a:rPr>
              <a:t>Andy Warhol, </a:t>
            </a:r>
            <a:r>
              <a:rPr lang="en" sz="1200" i="1" dirty="0">
                <a:solidFill>
                  <a:srgbClr val="201F1E"/>
                </a:solidFill>
              </a:rPr>
              <a:t>Kiss</a:t>
            </a:r>
            <a:r>
              <a:rPr lang="en" sz="1200" dirty="0">
                <a:solidFill>
                  <a:srgbClr val="201F1E"/>
                </a:solidFill>
              </a:rPr>
              <a:t>, 1964</a:t>
            </a:r>
            <a:endParaRPr sz="1200" dirty="0">
              <a:solidFill>
                <a:srgbClr val="201F1E"/>
              </a:solidFill>
            </a:endParaRPr>
          </a:p>
          <a:p>
            <a:pPr>
              <a:lnSpc>
                <a:spcPct val="115000"/>
              </a:lnSpc>
              <a:buClr>
                <a:schemeClr val="dk1"/>
              </a:buClr>
              <a:buSzPts val="1100"/>
            </a:pPr>
            <a:r>
              <a:rPr lang="en" sz="1200" dirty="0">
                <a:solidFill>
                  <a:srgbClr val="201F1E"/>
                </a:solidFill>
              </a:rPr>
              <a:t>©2020 The Andy Warhol Museum, Pittsburgh, PA, a museum of Carnegie Institute. All rights reserved.</a:t>
            </a:r>
            <a:endParaRPr sz="1200" dirty="0">
              <a:solidFill>
                <a:srgbClr val="201F1E"/>
              </a:solidFill>
            </a:endParaRPr>
          </a:p>
          <a:p>
            <a:pPr>
              <a:lnSpc>
                <a:spcPct val="115000"/>
              </a:lnSpc>
              <a:buClr>
                <a:schemeClr val="dk1"/>
              </a:buClr>
              <a:buSzPts val="1100"/>
            </a:pPr>
            <a:r>
              <a:rPr lang="en" sz="1200" dirty="0">
                <a:solidFill>
                  <a:srgbClr val="201F1E"/>
                </a:solidFill>
              </a:rPr>
              <a:t>Film still courtesy The Andy Warhol Museum</a:t>
            </a:r>
            <a:endParaRPr sz="1200" dirty="0">
              <a:solidFill>
                <a:srgbClr val="201F1E"/>
              </a:solidFill>
            </a:endParaRPr>
          </a:p>
          <a:p>
            <a:pPr>
              <a:lnSpc>
                <a:spcPct val="115000"/>
              </a:lnSpc>
              <a:buClr>
                <a:schemeClr val="dk1"/>
              </a:buClr>
              <a:buSzPts val="1100"/>
            </a:pPr>
            <a:r>
              <a:rPr lang="en" sz="1200" dirty="0">
                <a:solidFill>
                  <a:srgbClr val="201F1E"/>
                </a:solidFill>
              </a:rPr>
              <a:t>1997.4.81.1</a:t>
            </a:r>
            <a:endParaRPr sz="1200" dirty="0">
              <a:solidFill>
                <a:srgbClr val="201F1E"/>
              </a:solidFill>
            </a:endParaRPr>
          </a:p>
          <a:p>
            <a:pPr>
              <a:lnSpc>
                <a:spcPct val="115000"/>
              </a:lnSpc>
              <a:buClr>
                <a:schemeClr val="dk1"/>
              </a:buClr>
              <a:buSzPts val="1100"/>
            </a:pPr>
            <a:endParaRPr sz="1200" dirty="0">
              <a:solidFill>
                <a:srgbClr val="201F1E"/>
              </a:solidFill>
              <a:highlight>
                <a:srgbClr val="FFFFFF"/>
              </a:highlight>
            </a:endParaRPr>
          </a:p>
          <a:p>
            <a:pPr>
              <a:buClr>
                <a:schemeClr val="dk1"/>
              </a:buClr>
              <a:buSzPts val="1100"/>
            </a:pPr>
            <a:endParaRPr sz="1200" dirty="0">
              <a:solidFill>
                <a:schemeClr val="dk1"/>
              </a:solidFill>
            </a:endParaRPr>
          </a:p>
          <a:p>
            <a:pPr algn="r"/>
            <a:endParaRPr sz="1200" dirty="0"/>
          </a:p>
        </p:txBody>
      </p:sp>
      <p:pic>
        <p:nvPicPr>
          <p:cNvPr id="152" name="Google Shape;152;p27" descr="This black and white film sill depicts two reclining men embracing and kissing.  The image is cropped to show just their heads and shoulders. The man on the bottom, facing up,  has fair hair and the man on the top, facing down, has dark hair that blends into the shadows. The hands of the fair haired man emerge from the top and the right of the frame to clasp the shoulders of the dark haired man as he leans in."/>
          <p:cNvPicPr preferRelativeResize="0">
            <a:picLocks noChangeAspect="1"/>
          </p:cNvPicPr>
          <p:nvPr/>
        </p:nvPicPr>
        <p:blipFill rotWithShape="1">
          <a:blip r:embed="rId3">
            <a:alphaModFix/>
          </a:blip>
          <a:srcRect l="670" r="670"/>
          <a:stretch/>
        </p:blipFill>
        <p:spPr>
          <a:xfrm>
            <a:off x="7222941" y="1720328"/>
            <a:ext cx="4343400" cy="3253287"/>
          </a:xfrm>
          <a:prstGeom prst="rect">
            <a:avLst/>
          </a:prstGeom>
          <a:noFill/>
          <a:ln>
            <a:noFill/>
          </a:ln>
        </p:spPr>
      </p:pic>
      <p:pic>
        <p:nvPicPr>
          <p:cNvPr id="5" name="Picture 4">
            <a:extLst>
              <a:ext uri="{FF2B5EF4-FFF2-40B4-BE49-F238E27FC236}">
                <a16:creationId xmlns:a16="http://schemas.microsoft.com/office/drawing/2014/main" id="{31123865-C38A-6B41-8DFF-D09BE5915EFC}"/>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423005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673367" y="661097"/>
            <a:ext cx="6158754" cy="5535805"/>
          </a:xfrm>
          <a:prstGeom prst="rect">
            <a:avLst/>
          </a:prstGeom>
        </p:spPr>
        <p:txBody>
          <a:bodyPr spcFirstLastPara="1" vert="horz" wrap="square" lIns="121900" tIns="121900" rIns="121900" bIns="121900" rtlCol="0" anchor="b" anchorCtr="0">
            <a:noAutofit/>
          </a:bodyPr>
          <a:lstStyle/>
          <a:p>
            <a:pPr>
              <a:lnSpc>
                <a:spcPct val="100000"/>
              </a:lnSpc>
            </a:pPr>
            <a:r>
              <a:rPr lang="en" sz="5400" dirty="0"/>
              <a:t>Outsider Subjects</a:t>
            </a:r>
            <a:br>
              <a:rPr lang="en" sz="5400" dirty="0"/>
            </a:br>
            <a:endParaRPr sz="2300" dirty="0"/>
          </a:p>
          <a:p>
            <a:pPr marL="609585" indent="-431789">
              <a:lnSpc>
                <a:spcPct val="100000"/>
              </a:lnSpc>
              <a:buSzPts val="1500"/>
              <a:buChar char="●"/>
            </a:pPr>
            <a:r>
              <a:rPr lang="en" sz="2300" dirty="0"/>
              <a:t>In 1964, Warhol’s films begin incorporating the drag queen Mario Montez. Mario appears in fourteen Warhol films over the next two years.</a:t>
            </a:r>
            <a:br>
              <a:rPr lang="en" sz="2300" dirty="0"/>
            </a:br>
            <a:endParaRPr sz="2300" dirty="0"/>
          </a:p>
          <a:p>
            <a:pPr marL="609585" indent="-448722">
              <a:lnSpc>
                <a:spcPct val="100000"/>
              </a:lnSpc>
              <a:buSzPts val="1700"/>
              <a:buChar char="●"/>
            </a:pPr>
            <a:r>
              <a:rPr lang="en" sz="2300" dirty="0"/>
              <a:t>In 1967, Warhol meets trans icons Candy Darling and Jackie Curtis, and casts them both in </a:t>
            </a:r>
            <a:r>
              <a:rPr lang="en" sz="2300" i="1" dirty="0"/>
              <a:t>Flesh </a:t>
            </a:r>
            <a:r>
              <a:rPr lang="en" sz="2300" dirty="0"/>
              <a:t>(1968).</a:t>
            </a:r>
            <a:br>
              <a:rPr lang="en" sz="2300" dirty="0"/>
            </a:br>
            <a:endParaRPr sz="2300" dirty="0"/>
          </a:p>
          <a:p>
            <a:pPr marL="609585" indent="-448722">
              <a:lnSpc>
                <a:spcPct val="100000"/>
              </a:lnSpc>
              <a:buSzPts val="1700"/>
              <a:buChar char="●"/>
            </a:pPr>
            <a:r>
              <a:rPr lang="en" sz="2300" dirty="0"/>
              <a:t>In a 1973 interview, Warhol says “the people we use aren’t really drag queens, because drag queens are people who just dress up for like eight hours a day.”</a:t>
            </a:r>
            <a:endParaRPr sz="2300" dirty="0"/>
          </a:p>
        </p:txBody>
      </p:sp>
      <p:pic>
        <p:nvPicPr>
          <p:cNvPr id="158" name="Google Shape;158;p28" descr="Image of Warhol's associate, Mario Banana in drag eating a banana with a gloved hand."/>
          <p:cNvPicPr preferRelativeResize="0">
            <a:picLocks noChangeAspect="1"/>
          </p:cNvPicPr>
          <p:nvPr/>
        </p:nvPicPr>
        <p:blipFill rotWithShape="1">
          <a:blip r:embed="rId3">
            <a:alphaModFix/>
          </a:blip>
          <a:srcRect t="758" b="758"/>
          <a:stretch/>
        </p:blipFill>
        <p:spPr>
          <a:xfrm>
            <a:off x="7175233" y="1439088"/>
            <a:ext cx="4343400" cy="3385711"/>
          </a:xfrm>
          <a:prstGeom prst="rect">
            <a:avLst/>
          </a:prstGeom>
          <a:noFill/>
          <a:ln>
            <a:noFill/>
          </a:ln>
        </p:spPr>
      </p:pic>
      <p:sp>
        <p:nvSpPr>
          <p:cNvPr id="159" name="Google Shape;159;p28"/>
          <p:cNvSpPr txBox="1"/>
          <p:nvPr/>
        </p:nvSpPr>
        <p:spPr>
          <a:xfrm>
            <a:off x="7108067" y="4824799"/>
            <a:ext cx="4410566" cy="8864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200" dirty="0">
                <a:solidFill>
                  <a:srgbClr val="201F1E"/>
                </a:solidFill>
              </a:rPr>
              <a:t>Andy Warhol, </a:t>
            </a:r>
            <a:r>
              <a:rPr lang="en" sz="1200" i="1" dirty="0">
                <a:solidFill>
                  <a:srgbClr val="201F1E"/>
                </a:solidFill>
              </a:rPr>
              <a:t>Mario Banana #1</a:t>
            </a:r>
            <a:r>
              <a:rPr lang="en" sz="1200" dirty="0">
                <a:solidFill>
                  <a:srgbClr val="201F1E"/>
                </a:solidFill>
              </a:rPr>
              <a:t>, 1963-1964</a:t>
            </a:r>
            <a:endParaRPr sz="1200" dirty="0">
              <a:solidFill>
                <a:srgbClr val="201F1E"/>
              </a:solidFill>
            </a:endParaRPr>
          </a:p>
          <a:p>
            <a:pPr>
              <a:lnSpc>
                <a:spcPct val="115000"/>
              </a:lnSpc>
              <a:buClr>
                <a:schemeClr val="dk1"/>
              </a:buClr>
              <a:buSzPts val="1100"/>
            </a:pPr>
            <a:r>
              <a:rPr lang="en" sz="1200" dirty="0">
                <a:solidFill>
                  <a:srgbClr val="201F1E"/>
                </a:solidFill>
              </a:rPr>
              <a:t>©2020 The Andy Warhol Museum, Pittsburgh, PA, a museum of Carnegie Institute. All rights reserved.</a:t>
            </a:r>
            <a:endParaRPr sz="1200" dirty="0">
              <a:solidFill>
                <a:srgbClr val="201F1E"/>
              </a:solidFill>
            </a:endParaRPr>
          </a:p>
          <a:p>
            <a:pPr>
              <a:lnSpc>
                <a:spcPct val="115000"/>
              </a:lnSpc>
              <a:buClr>
                <a:schemeClr val="dk1"/>
              </a:buClr>
              <a:buSzPts val="1100"/>
            </a:pPr>
            <a:r>
              <a:rPr lang="en" sz="1200" dirty="0">
                <a:solidFill>
                  <a:srgbClr val="201F1E"/>
                </a:solidFill>
              </a:rPr>
              <a:t>Film still courtesy The Andy Warhol Museum</a:t>
            </a:r>
            <a:endParaRPr sz="1200" dirty="0">
              <a:solidFill>
                <a:srgbClr val="201F1E"/>
              </a:solidFill>
            </a:endParaRPr>
          </a:p>
          <a:p>
            <a:pPr>
              <a:lnSpc>
                <a:spcPct val="115000"/>
              </a:lnSpc>
              <a:buClr>
                <a:schemeClr val="dk1"/>
              </a:buClr>
              <a:buSzPts val="1100"/>
            </a:pPr>
            <a:r>
              <a:rPr lang="en" sz="1200" dirty="0">
                <a:solidFill>
                  <a:srgbClr val="201F1E"/>
                </a:solidFill>
              </a:rPr>
              <a:t>1997.4.71</a:t>
            </a:r>
            <a:endParaRPr sz="1200" dirty="0">
              <a:solidFill>
                <a:srgbClr val="201F1E"/>
              </a:solidFill>
            </a:endParaRPr>
          </a:p>
          <a:p>
            <a:pPr>
              <a:buClr>
                <a:schemeClr val="dk1"/>
              </a:buClr>
              <a:buSzPts val="1100"/>
            </a:pPr>
            <a:endParaRPr sz="1200" dirty="0">
              <a:solidFill>
                <a:schemeClr val="dk1"/>
              </a:solidFill>
            </a:endParaRPr>
          </a:p>
          <a:p>
            <a:endParaRPr sz="1200" dirty="0"/>
          </a:p>
        </p:txBody>
      </p:sp>
      <p:pic>
        <p:nvPicPr>
          <p:cNvPr id="5" name="Picture 4">
            <a:extLst>
              <a:ext uri="{FF2B5EF4-FFF2-40B4-BE49-F238E27FC236}">
                <a16:creationId xmlns:a16="http://schemas.microsoft.com/office/drawing/2014/main" id="{1BA98917-D775-634A-8F67-A1DCF013A669}"/>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2460252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570267" y="1466490"/>
            <a:ext cx="7935378" cy="4925683"/>
          </a:xfrm>
          <a:prstGeom prst="rect">
            <a:avLst/>
          </a:prstGeom>
        </p:spPr>
        <p:txBody>
          <a:bodyPr spcFirstLastPara="1" vert="horz" wrap="square" lIns="121900" tIns="121900" rIns="121900" bIns="121900" rtlCol="0" anchor="b" anchorCtr="0">
            <a:noAutofit/>
          </a:bodyPr>
          <a:lstStyle/>
          <a:p>
            <a:pPr marL="609585" indent="-448722">
              <a:lnSpc>
                <a:spcPct val="100000"/>
              </a:lnSpc>
              <a:buSzPts val="1700"/>
              <a:buChar char="●"/>
            </a:pPr>
            <a:r>
              <a:rPr lang="en" sz="2400" dirty="0"/>
              <a:t>On June 3, 1968 radical writer and activist Valerie </a:t>
            </a:r>
            <a:r>
              <a:rPr lang="en" sz="2400" dirty="0" err="1"/>
              <a:t>Solanas</a:t>
            </a:r>
            <a:r>
              <a:rPr lang="en" sz="2400" dirty="0"/>
              <a:t> shoots Andy Warhol.</a:t>
            </a:r>
            <a:br>
              <a:rPr lang="en" sz="2400" dirty="0"/>
            </a:br>
            <a:endParaRPr sz="2400" dirty="0"/>
          </a:p>
          <a:p>
            <a:pPr marL="609585" indent="-448722">
              <a:lnSpc>
                <a:spcPct val="100000"/>
              </a:lnSpc>
              <a:buSzPts val="1700"/>
              <a:buChar char="●"/>
            </a:pPr>
            <a:r>
              <a:rPr lang="en" sz="2400" dirty="0"/>
              <a:t>Jed Johnson, an assistant at the Factory, moves into Warhol’s townhouse to help him recover from the shooting. A romance develops between the two men, which becomes Warhol’s longest relationship. Julia </a:t>
            </a:r>
            <a:r>
              <a:rPr lang="en" sz="2400" dirty="0" err="1"/>
              <a:t>Warhola</a:t>
            </a:r>
            <a:r>
              <a:rPr lang="en" sz="2400" dirty="0"/>
              <a:t> lives with them.</a:t>
            </a:r>
            <a:br>
              <a:rPr lang="en" sz="2400" dirty="0"/>
            </a:br>
            <a:endParaRPr sz="2400" dirty="0"/>
          </a:p>
          <a:p>
            <a:pPr marL="609585" indent="-448722">
              <a:lnSpc>
                <a:spcPct val="100000"/>
              </a:lnSpc>
              <a:buSzPts val="1700"/>
              <a:buChar char="●"/>
            </a:pPr>
            <a:r>
              <a:rPr lang="en" sz="2400" dirty="0"/>
              <a:t>Jed organizes Warhol’s home and decorates the office of his magazine, </a:t>
            </a:r>
            <a:r>
              <a:rPr lang="en" sz="2400" i="1" dirty="0"/>
              <a:t>Interview</a:t>
            </a:r>
            <a:r>
              <a:rPr lang="en" sz="2400" dirty="0"/>
              <a:t>, leading to a prestigious interior design career. </a:t>
            </a:r>
            <a:endParaRPr sz="2400" dirty="0"/>
          </a:p>
        </p:txBody>
      </p:sp>
      <p:pic>
        <p:nvPicPr>
          <p:cNvPr id="165" name="Google Shape;165;p29" descr="This black and white image depict a shirtless man in his mid 20's from the waist up with his arms crossed.  He has turned his head to a three quarters view while keeping his shoulders and torso facing the viewer.  He is smiling pleasantly ."/>
          <p:cNvPicPr preferRelativeResize="0">
            <a:picLocks noChangeAspect="1"/>
          </p:cNvPicPr>
          <p:nvPr/>
        </p:nvPicPr>
        <p:blipFill rotWithShape="1">
          <a:blip r:embed="rId3">
            <a:alphaModFix/>
          </a:blip>
          <a:srcRect l="8753" r="8745"/>
          <a:stretch/>
        </p:blipFill>
        <p:spPr>
          <a:xfrm>
            <a:off x="8703501" y="661000"/>
            <a:ext cx="2918232" cy="4343400"/>
          </a:xfrm>
          <a:prstGeom prst="rect">
            <a:avLst/>
          </a:prstGeom>
          <a:noFill/>
          <a:ln>
            <a:noFill/>
          </a:ln>
        </p:spPr>
      </p:pic>
      <p:sp>
        <p:nvSpPr>
          <p:cNvPr id="166" name="Google Shape;166;p29"/>
          <p:cNvSpPr txBox="1"/>
          <p:nvPr/>
        </p:nvSpPr>
        <p:spPr>
          <a:xfrm>
            <a:off x="8703501" y="4883629"/>
            <a:ext cx="3131941" cy="9276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200" dirty="0">
                <a:solidFill>
                  <a:srgbClr val="201F1E"/>
                </a:solidFill>
              </a:rPr>
              <a:t>Francesco Scavullo, </a:t>
            </a:r>
            <a:r>
              <a:rPr lang="en" sz="1200" i="1" dirty="0">
                <a:solidFill>
                  <a:srgbClr val="201F1E"/>
                </a:solidFill>
              </a:rPr>
              <a:t>Envelope containing photographs of Jed Johnson, </a:t>
            </a:r>
            <a:r>
              <a:rPr lang="en" sz="1200" dirty="0">
                <a:solidFill>
                  <a:srgbClr val="201F1E"/>
                </a:solidFill>
              </a:rPr>
              <a:t>date unknown</a:t>
            </a:r>
            <a:endParaRPr sz="1200" dirty="0">
              <a:solidFill>
                <a:srgbClr val="201F1E"/>
              </a:solidFill>
            </a:endParaRPr>
          </a:p>
          <a:p>
            <a:pPr>
              <a:lnSpc>
                <a:spcPct val="115000"/>
              </a:lnSpc>
              <a:buClr>
                <a:schemeClr val="dk1"/>
              </a:buClr>
              <a:buSzPts val="1100"/>
            </a:pPr>
            <a:r>
              <a:rPr lang="en" sz="1200" dirty="0">
                <a:solidFill>
                  <a:srgbClr val="201F1E"/>
                </a:solidFill>
              </a:rPr>
              <a:t>The Andy Warhol Museum, Pittsburgh; Founding Collection, Contribution The Andy Warhol Foundation for the Visual Arts, Inc.</a:t>
            </a:r>
            <a:endParaRPr sz="1200" dirty="0">
              <a:solidFill>
                <a:srgbClr val="201F1E"/>
              </a:solidFill>
            </a:endParaRPr>
          </a:p>
          <a:p>
            <a:pPr>
              <a:lnSpc>
                <a:spcPct val="115000"/>
              </a:lnSpc>
              <a:buClr>
                <a:schemeClr val="dk1"/>
              </a:buClr>
              <a:buSzPts val="1100"/>
            </a:pPr>
            <a:r>
              <a:rPr lang="en" sz="1200" dirty="0">
                <a:solidFill>
                  <a:srgbClr val="201F1E"/>
                </a:solidFill>
              </a:rPr>
              <a:t>1998.3.6630.1-1998.3.6630.5</a:t>
            </a:r>
            <a:endParaRPr sz="1200" dirty="0">
              <a:solidFill>
                <a:srgbClr val="201F1E"/>
              </a:solidFill>
            </a:endParaRPr>
          </a:p>
          <a:p>
            <a:endParaRPr sz="1200" dirty="0"/>
          </a:p>
        </p:txBody>
      </p:sp>
      <p:pic>
        <p:nvPicPr>
          <p:cNvPr id="5" name="Picture 4">
            <a:extLst>
              <a:ext uri="{FF2B5EF4-FFF2-40B4-BE49-F238E27FC236}">
                <a16:creationId xmlns:a16="http://schemas.microsoft.com/office/drawing/2014/main" id="{C7F42098-9A13-974D-92CF-5B2BE3570E30}"/>
              </a:ext>
            </a:extLst>
          </p:cNvPr>
          <p:cNvPicPr>
            <a:picLocks noChangeAspect="1"/>
          </p:cNvPicPr>
          <p:nvPr/>
        </p:nvPicPr>
        <p:blipFill>
          <a:blip r:embed="rId4"/>
          <a:stretch>
            <a:fillRect/>
          </a:stretch>
        </p:blipFill>
        <p:spPr>
          <a:xfrm>
            <a:off x="2616200" y="6374920"/>
            <a:ext cx="6959600" cy="368300"/>
          </a:xfrm>
          <a:prstGeom prst="rect">
            <a:avLst/>
          </a:prstGeom>
        </p:spPr>
      </p:pic>
      <p:sp>
        <p:nvSpPr>
          <p:cNvPr id="2" name="Rectangle 1">
            <a:extLst>
              <a:ext uri="{FF2B5EF4-FFF2-40B4-BE49-F238E27FC236}">
                <a16:creationId xmlns:a16="http://schemas.microsoft.com/office/drawing/2014/main" id="{20764F21-4E91-1B49-9B49-C87BC2E77050}"/>
              </a:ext>
            </a:extLst>
          </p:cNvPr>
          <p:cNvSpPr/>
          <p:nvPr/>
        </p:nvSpPr>
        <p:spPr>
          <a:xfrm>
            <a:off x="570267" y="574735"/>
            <a:ext cx="7389962" cy="1754326"/>
          </a:xfrm>
          <a:prstGeom prst="rect">
            <a:avLst/>
          </a:prstGeom>
        </p:spPr>
        <p:txBody>
          <a:bodyPr wrap="square">
            <a:spAutoFit/>
          </a:bodyPr>
          <a:lstStyle/>
          <a:p>
            <a:r>
              <a:rPr lang="en" sz="5400" dirty="0">
                <a:latin typeface="Arial" panose="020B0604020202020204" pitchFamily="34" charset="0"/>
                <a:cs typeface="Arial" panose="020B0604020202020204" pitchFamily="34" charset="0"/>
              </a:rPr>
              <a:t>Shooting &amp; Recovery</a:t>
            </a:r>
            <a:br>
              <a:rPr lang="en" sz="5400" dirty="0">
                <a:latin typeface="Arial" panose="020B0604020202020204" pitchFamily="34" charset="0"/>
                <a:cs typeface="Arial" panose="020B0604020202020204" pitchFamily="34" charset="0"/>
              </a:rPr>
            </a:b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394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687569" y="1479267"/>
            <a:ext cx="7221709" cy="4424400"/>
          </a:xfrm>
          <a:prstGeom prst="rect">
            <a:avLst/>
          </a:prstGeom>
        </p:spPr>
        <p:txBody>
          <a:bodyPr spcFirstLastPara="1" vert="horz" wrap="square" lIns="121900" tIns="121900" rIns="121900" bIns="121900" rtlCol="0" anchor="b" anchorCtr="0">
            <a:noAutofit/>
          </a:bodyPr>
          <a:lstStyle/>
          <a:p>
            <a:pPr marL="609585" indent="-448722">
              <a:lnSpc>
                <a:spcPct val="100000"/>
              </a:lnSpc>
              <a:buClr>
                <a:schemeClr val="dk2"/>
              </a:buClr>
              <a:buSzPts val="1700"/>
              <a:buChar char="●"/>
            </a:pPr>
            <a:r>
              <a:rPr lang="en" sz="2400" dirty="0"/>
              <a:t>On June 28, 1969, the Stonewall Riots catapult the modern LGBTQ+ movement into mainstream America. The anniversary is the foundation of contemporary Pride celebrations. </a:t>
            </a:r>
            <a:br>
              <a:rPr lang="en" sz="2400" dirty="0"/>
            </a:br>
            <a:endParaRPr sz="2400" dirty="0"/>
          </a:p>
          <a:p>
            <a:pPr marL="609585" indent="-448722">
              <a:lnSpc>
                <a:spcPct val="100000"/>
              </a:lnSpc>
              <a:buClr>
                <a:schemeClr val="dk2"/>
              </a:buClr>
              <a:buSzPts val="1700"/>
              <a:buChar char="●"/>
            </a:pPr>
            <a:r>
              <a:rPr lang="en" sz="2400" dirty="0"/>
              <a:t>On August 5, 1969, a screening of Warhol’s </a:t>
            </a:r>
            <a:r>
              <a:rPr lang="en" sz="2400" i="1" dirty="0"/>
              <a:t>Lonesome Cowboys</a:t>
            </a:r>
            <a:r>
              <a:rPr lang="en" sz="2400" dirty="0"/>
              <a:t> in Atlanta, GA is raided by law enforcement on obscenity charges. The projectionist is taken into custody, and officers photograph the members of the audience.</a:t>
            </a:r>
            <a:endParaRPr sz="2400" dirty="0"/>
          </a:p>
        </p:txBody>
      </p:sp>
      <p:pic>
        <p:nvPicPr>
          <p:cNvPr id="172" name="Google Shape;172;p30" descr="A film poster depicting three men, with the text &quot;Andy Warhol's Lonesome Cowboys&quot;."/>
          <p:cNvPicPr preferRelativeResize="0">
            <a:picLocks noChangeAspect="1"/>
          </p:cNvPicPr>
          <p:nvPr/>
        </p:nvPicPr>
        <p:blipFill>
          <a:blip r:embed="rId3">
            <a:alphaModFix/>
          </a:blip>
          <a:stretch>
            <a:fillRect/>
          </a:stretch>
        </p:blipFill>
        <p:spPr>
          <a:xfrm>
            <a:off x="8343805" y="702891"/>
            <a:ext cx="3160626" cy="4343400"/>
          </a:xfrm>
          <a:prstGeom prst="rect">
            <a:avLst/>
          </a:prstGeom>
          <a:noFill/>
          <a:ln>
            <a:noFill/>
          </a:ln>
        </p:spPr>
      </p:pic>
      <p:sp>
        <p:nvSpPr>
          <p:cNvPr id="173" name="Google Shape;173;p30"/>
          <p:cNvSpPr txBox="1"/>
          <p:nvPr/>
        </p:nvSpPr>
        <p:spPr>
          <a:xfrm>
            <a:off x="8292045" y="4933985"/>
            <a:ext cx="3595153" cy="706800"/>
          </a:xfrm>
          <a:prstGeom prst="rect">
            <a:avLst/>
          </a:prstGeom>
          <a:noFill/>
          <a:ln>
            <a:noFill/>
          </a:ln>
        </p:spPr>
        <p:txBody>
          <a:bodyPr spcFirstLastPara="1" wrap="square" lIns="121900" tIns="121900" rIns="121900" bIns="121900" anchor="t" anchorCtr="0">
            <a:noAutofit/>
          </a:bodyPr>
          <a:lstStyle/>
          <a:p>
            <a:pPr>
              <a:lnSpc>
                <a:spcPct val="115000"/>
              </a:lnSpc>
            </a:pPr>
            <a:r>
              <a:rPr lang="en" sz="1200" dirty="0">
                <a:solidFill>
                  <a:srgbClr val="201F1E"/>
                </a:solidFill>
              </a:rPr>
              <a:t>Constantin Films, </a:t>
            </a:r>
            <a:r>
              <a:rPr lang="en" sz="1200" i="1" dirty="0">
                <a:solidFill>
                  <a:srgbClr val="201F1E"/>
                </a:solidFill>
              </a:rPr>
              <a:t>Film Poster (“Lonesome Cowboys”),</a:t>
            </a:r>
            <a:r>
              <a:rPr lang="en" sz="1200" dirty="0">
                <a:solidFill>
                  <a:srgbClr val="201F1E"/>
                </a:solidFill>
              </a:rPr>
              <a:t> ca. 1968</a:t>
            </a:r>
            <a:endParaRPr sz="933" dirty="0">
              <a:solidFill>
                <a:srgbClr val="201F1E"/>
              </a:solidFill>
            </a:endParaRPr>
          </a:p>
          <a:p>
            <a:pPr>
              <a:lnSpc>
                <a:spcPct val="115000"/>
              </a:lnSpc>
              <a:buClr>
                <a:schemeClr val="dk1"/>
              </a:buClr>
              <a:buSzPts val="1100"/>
            </a:pPr>
            <a:r>
              <a:rPr lang="en" sz="1200" dirty="0">
                <a:solidFill>
                  <a:srgbClr val="201F1E"/>
                </a:solidFill>
              </a:rPr>
              <a:t>The Andy Warhol Museum, Pittsburgh; Founding Collection, Contribution The Andy Warhol Foundation for the Visual Arts, Inc.</a:t>
            </a:r>
            <a:br>
              <a:rPr lang="en" sz="1200" dirty="0">
                <a:solidFill>
                  <a:srgbClr val="201F1E"/>
                </a:solidFill>
              </a:rPr>
            </a:br>
            <a:r>
              <a:rPr lang="en" sz="1200" dirty="0">
                <a:solidFill>
                  <a:srgbClr val="201F1E"/>
                </a:solidFill>
              </a:rPr>
              <a:t>MISC 03-0019</a:t>
            </a:r>
            <a:endParaRPr sz="1200" dirty="0">
              <a:solidFill>
                <a:srgbClr val="201F1E"/>
              </a:solidFill>
            </a:endParaRPr>
          </a:p>
          <a:p>
            <a:endParaRPr sz="2400" dirty="0"/>
          </a:p>
        </p:txBody>
      </p:sp>
      <p:pic>
        <p:nvPicPr>
          <p:cNvPr id="5" name="Picture 4">
            <a:extLst>
              <a:ext uri="{FF2B5EF4-FFF2-40B4-BE49-F238E27FC236}">
                <a16:creationId xmlns:a16="http://schemas.microsoft.com/office/drawing/2014/main" id="{643BF5D3-D28C-754A-9407-0688A39F2BB9}"/>
              </a:ext>
            </a:extLst>
          </p:cNvPr>
          <p:cNvPicPr>
            <a:picLocks noChangeAspect="1"/>
          </p:cNvPicPr>
          <p:nvPr/>
        </p:nvPicPr>
        <p:blipFill>
          <a:blip r:embed="rId4"/>
          <a:stretch>
            <a:fillRect/>
          </a:stretch>
        </p:blipFill>
        <p:spPr>
          <a:xfrm>
            <a:off x="2616200" y="6374920"/>
            <a:ext cx="6959600" cy="368300"/>
          </a:xfrm>
          <a:prstGeom prst="rect">
            <a:avLst/>
          </a:prstGeom>
        </p:spPr>
      </p:pic>
      <p:sp>
        <p:nvSpPr>
          <p:cNvPr id="2" name="Rectangle 1">
            <a:extLst>
              <a:ext uri="{FF2B5EF4-FFF2-40B4-BE49-F238E27FC236}">
                <a16:creationId xmlns:a16="http://schemas.microsoft.com/office/drawing/2014/main" id="{E6C08CE2-09FE-8F4D-A372-582B1204E35B}"/>
              </a:ext>
            </a:extLst>
          </p:cNvPr>
          <p:cNvSpPr/>
          <p:nvPr/>
        </p:nvSpPr>
        <p:spPr>
          <a:xfrm>
            <a:off x="687569" y="601465"/>
            <a:ext cx="7113918" cy="1754326"/>
          </a:xfrm>
          <a:prstGeom prst="rect">
            <a:avLst/>
          </a:prstGeom>
        </p:spPr>
        <p:txBody>
          <a:bodyPr wrap="square">
            <a:spAutoFit/>
          </a:bodyPr>
          <a:lstStyle/>
          <a:p>
            <a:r>
              <a:rPr lang="en" sz="5400" dirty="0">
                <a:latin typeface="Arial" panose="020B0604020202020204" pitchFamily="34" charset="0"/>
                <a:cs typeface="Arial" panose="020B0604020202020204" pitchFamily="34" charset="0"/>
              </a:rPr>
              <a:t>Gay Rights Movement</a:t>
            </a:r>
            <a:br>
              <a:rPr lang="en" sz="5400" dirty="0">
                <a:latin typeface="Arial" panose="020B0604020202020204" pitchFamily="34" charset="0"/>
                <a:cs typeface="Arial" panose="020B0604020202020204" pitchFamily="34" charset="0"/>
              </a:rPr>
            </a:b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396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body" idx="1"/>
          </p:nvPr>
        </p:nvSpPr>
        <p:spPr>
          <a:xfrm>
            <a:off x="469200" y="1348105"/>
            <a:ext cx="11253600" cy="4161789"/>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4000" dirty="0">
                <a:solidFill>
                  <a:srgbClr val="1A1A1A"/>
                </a:solidFill>
              </a:rPr>
              <a:t>People’s fantasies are what give them problems. If you didn’t have fantasies you wouldn’t have problems because you’d just take whatever was there. But then you wouldn’t have romance, because romance is finding your fantasy in people who don’t have it.</a:t>
            </a:r>
            <a:br>
              <a:rPr lang="en" sz="4000" i="1" dirty="0">
                <a:solidFill>
                  <a:srgbClr val="1A1A1A"/>
                </a:solidFill>
              </a:rPr>
            </a:br>
            <a:r>
              <a:rPr lang="en" sz="1867" dirty="0">
                <a:solidFill>
                  <a:srgbClr val="666666"/>
                </a:solidFill>
              </a:rPr>
              <a:t>Andy Warhol, </a:t>
            </a:r>
            <a:r>
              <a:rPr lang="en" sz="1867" i="1" dirty="0">
                <a:solidFill>
                  <a:srgbClr val="666666"/>
                </a:solidFill>
              </a:rPr>
              <a:t>The Philosophy of Andy Warhol: From A To B And Back Again</a:t>
            </a:r>
            <a:r>
              <a:rPr lang="en" sz="1867" dirty="0">
                <a:solidFill>
                  <a:srgbClr val="666666"/>
                </a:solidFill>
              </a:rPr>
              <a:t>, 1975.</a:t>
            </a:r>
            <a:endParaRPr sz="1867" dirty="0">
              <a:solidFill>
                <a:srgbClr val="666666"/>
              </a:solidFill>
            </a:endParaRPr>
          </a:p>
        </p:txBody>
      </p:sp>
      <p:pic>
        <p:nvPicPr>
          <p:cNvPr id="3" name="Picture 2">
            <a:extLst>
              <a:ext uri="{FF2B5EF4-FFF2-40B4-BE49-F238E27FC236}">
                <a16:creationId xmlns:a16="http://schemas.microsoft.com/office/drawing/2014/main" id="{DD1F375D-8E20-004A-9263-877B999422AB}"/>
              </a:ext>
            </a:extLst>
          </p:cNvPr>
          <p:cNvPicPr>
            <a:picLocks noChangeAspect="1"/>
          </p:cNvPicPr>
          <p:nvPr/>
        </p:nvPicPr>
        <p:blipFill>
          <a:blip r:embed="rId3"/>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2905665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638355" y="586596"/>
            <a:ext cx="10886536" cy="5742004"/>
          </a:xfrm>
          <a:prstGeom prst="rect">
            <a:avLst/>
          </a:prstGeom>
        </p:spPr>
        <p:txBody>
          <a:bodyPr spcFirstLastPara="1" vert="horz" wrap="square" lIns="121900" tIns="121900" rIns="121900" bIns="121900" rtlCol="0" anchor="t" anchorCtr="0">
            <a:noAutofit/>
          </a:bodyPr>
          <a:lstStyle/>
          <a:p>
            <a:r>
              <a:rPr lang="en" sz="5400" dirty="0"/>
              <a:t>Why “Queer”?</a:t>
            </a:r>
            <a:br>
              <a:rPr lang="en" sz="5333" dirty="0"/>
            </a:br>
            <a:endParaRPr lang="en-US" sz="5333" dirty="0"/>
          </a:p>
          <a:p>
            <a:pPr marL="609585" indent="-448722">
              <a:buSzPts val="1700"/>
              <a:buChar char="●"/>
            </a:pPr>
            <a:r>
              <a:rPr lang="en-US" sz="2400" dirty="0"/>
              <a:t>Sexuality is discussed quite differently today when compared with Andy Warhol’s lifetime. Though he exclusively dated men, modern ideas such as “coming out” were not common in the 1950s.</a:t>
            </a:r>
            <a:br>
              <a:rPr lang="en-US" sz="2400" dirty="0"/>
            </a:br>
            <a:endParaRPr lang="en-US" sz="2400" dirty="0"/>
          </a:p>
          <a:p>
            <a:pPr marL="609585" indent="-448722">
              <a:buSzPts val="1700"/>
              <a:buChar char="●"/>
            </a:pPr>
            <a:r>
              <a:rPr lang="en" sz="2400" dirty="0"/>
              <a:t>Though it has a long history as a slur, the word “Queer” as a reclaimed self-descriptor has risen to prominence in academic, activist, and LGBTQ+ community circles over the last three decades.</a:t>
            </a:r>
            <a:br>
              <a:rPr lang="en" sz="2400" dirty="0"/>
            </a:br>
            <a:endParaRPr sz="2400" dirty="0"/>
          </a:p>
          <a:p>
            <a:pPr marL="609585" indent="-448722">
              <a:buSzPts val="1700"/>
              <a:buChar char="●"/>
            </a:pPr>
            <a:r>
              <a:rPr lang="en" sz="2400" dirty="0"/>
              <a:t>“Queer” is used as an umbrella term for people whose genders and sexualities challenge societal norms. It’s use here is to avoid assigning Warhol a more specific label in the absence of knowing how he would choose to self-describe. </a:t>
            </a:r>
            <a:br>
              <a:rPr lang="en" sz="2400" dirty="0"/>
            </a:br>
            <a:br>
              <a:rPr lang="en" sz="2400" dirty="0"/>
            </a:br>
            <a:br>
              <a:rPr lang="en" sz="2400" dirty="0"/>
            </a:br>
            <a:endParaRPr sz="2400" dirty="0"/>
          </a:p>
          <a:p>
            <a:endParaRPr sz="5333" dirty="0"/>
          </a:p>
          <a:p>
            <a:endParaRPr sz="2267" dirty="0"/>
          </a:p>
        </p:txBody>
      </p:sp>
      <p:pic>
        <p:nvPicPr>
          <p:cNvPr id="3" name="Picture 2">
            <a:extLst>
              <a:ext uri="{FF2B5EF4-FFF2-40B4-BE49-F238E27FC236}">
                <a16:creationId xmlns:a16="http://schemas.microsoft.com/office/drawing/2014/main" id="{762DDB2A-C5D0-E044-8E71-BC779DDB1043}"/>
              </a:ext>
            </a:extLst>
          </p:cNvPr>
          <p:cNvPicPr>
            <a:picLocks noChangeAspect="1"/>
          </p:cNvPicPr>
          <p:nvPr/>
        </p:nvPicPr>
        <p:blipFill>
          <a:blip r:embed="rId3"/>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4287033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32"/>
          <p:cNvSpPr txBox="1"/>
          <p:nvPr/>
        </p:nvSpPr>
        <p:spPr>
          <a:xfrm>
            <a:off x="7404819" y="4564692"/>
            <a:ext cx="4343400" cy="13076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200" dirty="0">
                <a:solidFill>
                  <a:srgbClr val="201F1E"/>
                </a:solidFill>
              </a:rPr>
              <a:t>unknown photographer, </a:t>
            </a:r>
            <a:r>
              <a:rPr lang="en" sz="1200" i="1" dirty="0">
                <a:solidFill>
                  <a:srgbClr val="201F1E"/>
                </a:solidFill>
              </a:rPr>
              <a:t>Halston and Andy Warhol</a:t>
            </a:r>
            <a:r>
              <a:rPr lang="en" sz="1200" dirty="0">
                <a:solidFill>
                  <a:srgbClr val="201F1E"/>
                </a:solidFill>
              </a:rPr>
              <a:t>, ca. 1979</a:t>
            </a:r>
            <a:endParaRPr sz="1200" dirty="0">
              <a:solidFill>
                <a:srgbClr val="201F1E"/>
              </a:solidFill>
            </a:endParaRPr>
          </a:p>
          <a:p>
            <a:pPr>
              <a:lnSpc>
                <a:spcPct val="115000"/>
              </a:lnSpc>
              <a:buClr>
                <a:schemeClr val="dk1"/>
              </a:buClr>
              <a:buSzPts val="1100"/>
            </a:pPr>
            <a:r>
              <a:rPr lang="en" sz="1200" dirty="0">
                <a:solidFill>
                  <a:srgbClr val="201F1E"/>
                </a:solidFill>
              </a:rPr>
              <a:t>The Andy Warhol Museum, Pittsburgh; Founding Collection, Contribution The Andy Warhol Foundation for the Visual Arts, Inc.</a:t>
            </a:r>
            <a:endParaRPr sz="1200" dirty="0">
              <a:solidFill>
                <a:srgbClr val="201F1E"/>
              </a:solidFill>
            </a:endParaRPr>
          </a:p>
          <a:p>
            <a:pPr>
              <a:lnSpc>
                <a:spcPct val="115000"/>
              </a:lnSpc>
              <a:buClr>
                <a:schemeClr val="dk1"/>
              </a:buClr>
              <a:buSzPts val="1100"/>
            </a:pPr>
            <a:r>
              <a:rPr lang="en" sz="1200" dirty="0">
                <a:solidFill>
                  <a:srgbClr val="201F1E"/>
                </a:solidFill>
              </a:rPr>
              <a:t>TC255.189.2</a:t>
            </a:r>
            <a:endParaRPr sz="1200" dirty="0">
              <a:solidFill>
                <a:srgbClr val="201F1E"/>
              </a:solidFill>
            </a:endParaRPr>
          </a:p>
          <a:p>
            <a:pPr>
              <a:lnSpc>
                <a:spcPct val="115000"/>
              </a:lnSpc>
              <a:spcAft>
                <a:spcPts val="2133"/>
              </a:spcAft>
            </a:pPr>
            <a:endParaRPr sz="1200" dirty="0"/>
          </a:p>
        </p:txBody>
      </p:sp>
      <p:pic>
        <p:nvPicPr>
          <p:cNvPr id="185" name="Google Shape;185;p32" descr="Black and white photo with Andy Warhol in a tuxedo and bowtite (right) and designer Halston (left) in a black turtleneck."/>
          <p:cNvPicPr preferRelativeResize="0">
            <a:picLocks noChangeAspect="1"/>
          </p:cNvPicPr>
          <p:nvPr/>
        </p:nvPicPr>
        <p:blipFill rotWithShape="1">
          <a:blip r:embed="rId3">
            <a:alphaModFix/>
          </a:blip>
          <a:srcRect l="2141" t="2477" r="1805" b="1507"/>
          <a:stretch/>
        </p:blipFill>
        <p:spPr>
          <a:xfrm>
            <a:off x="7404819" y="1140129"/>
            <a:ext cx="4343400" cy="3477318"/>
          </a:xfrm>
          <a:prstGeom prst="rect">
            <a:avLst/>
          </a:prstGeom>
          <a:noFill/>
          <a:ln>
            <a:noFill/>
          </a:ln>
        </p:spPr>
      </p:pic>
      <p:pic>
        <p:nvPicPr>
          <p:cNvPr id="5" name="Picture 4">
            <a:extLst>
              <a:ext uri="{FF2B5EF4-FFF2-40B4-BE49-F238E27FC236}">
                <a16:creationId xmlns:a16="http://schemas.microsoft.com/office/drawing/2014/main" id="{04DCD513-DD3E-314D-B946-435BF5489698}"/>
              </a:ext>
            </a:extLst>
          </p:cNvPr>
          <p:cNvPicPr>
            <a:picLocks noChangeAspect="1"/>
          </p:cNvPicPr>
          <p:nvPr/>
        </p:nvPicPr>
        <p:blipFill>
          <a:blip r:embed="rId4"/>
          <a:stretch>
            <a:fillRect/>
          </a:stretch>
        </p:blipFill>
        <p:spPr>
          <a:xfrm>
            <a:off x="2616200" y="6374920"/>
            <a:ext cx="6959600" cy="368300"/>
          </a:xfrm>
          <a:prstGeom prst="rect">
            <a:avLst/>
          </a:prstGeom>
        </p:spPr>
      </p:pic>
      <p:sp>
        <p:nvSpPr>
          <p:cNvPr id="2" name="Rectangle 1">
            <a:extLst>
              <a:ext uri="{FF2B5EF4-FFF2-40B4-BE49-F238E27FC236}">
                <a16:creationId xmlns:a16="http://schemas.microsoft.com/office/drawing/2014/main" id="{61607260-C1DA-9F4F-AD8C-E9A4DF105E43}"/>
              </a:ext>
            </a:extLst>
          </p:cNvPr>
          <p:cNvSpPr/>
          <p:nvPr/>
        </p:nvSpPr>
        <p:spPr>
          <a:xfrm>
            <a:off x="443781" y="1140129"/>
            <a:ext cx="6750395" cy="5162182"/>
          </a:xfrm>
          <a:prstGeom prst="rect">
            <a:avLst/>
          </a:prstGeom>
        </p:spPr>
        <p:txBody>
          <a:bodyPr wrap="square">
            <a:spAutoFit/>
          </a:bodyPr>
          <a:lstStyle/>
          <a:p>
            <a:endParaRPr lang="en-US" sz="4400" dirty="0"/>
          </a:p>
          <a:p>
            <a:pPr marL="342900" indent="-342900">
              <a:lnSpc>
                <a:spcPct val="115000"/>
              </a:lnSpc>
              <a:buClr>
                <a:schemeClr val="dk1"/>
              </a:buClr>
              <a:buSzPct val="100000"/>
              <a:buFont typeface="Arial" panose="020B0604020202020204" pitchFamily="34" charset="0"/>
              <a:buChar char="•"/>
            </a:pPr>
            <a:r>
              <a:rPr lang="en-US" sz="2350" dirty="0">
                <a:latin typeface="Arial" panose="020B0604020202020204" pitchFamily="34" charset="0"/>
                <a:cs typeface="Arial" panose="020B0604020202020204" pitchFamily="34" charset="0"/>
              </a:rPr>
              <a:t>Although Warhol remains a very public figure, he retreats with Jed to his townhouse, which serves as his publishing office and studio. The 1968 shooting leaves his torso crossed with scars, and he needs to wear a surgical girdle for the rest of his life.</a:t>
            </a:r>
          </a:p>
          <a:p>
            <a:pPr marL="342900" indent="-342900">
              <a:lnSpc>
                <a:spcPct val="115000"/>
              </a:lnSpc>
              <a:spcBef>
                <a:spcPts val="2133"/>
              </a:spcBef>
              <a:spcAft>
                <a:spcPts val="2133"/>
              </a:spcAft>
              <a:buClr>
                <a:schemeClr val="dk1"/>
              </a:buClr>
              <a:buSzPct val="100000"/>
              <a:buFont typeface="Arial" panose="020B0604020202020204" pitchFamily="34" charset="0"/>
              <a:buChar char="•"/>
            </a:pPr>
            <a:r>
              <a:rPr lang="en-US" sz="2350" dirty="0">
                <a:latin typeface="Arial" panose="020B0604020202020204" pitchFamily="34" charset="0"/>
                <a:cs typeface="Arial" panose="020B0604020202020204" pitchFamily="34" charset="0"/>
              </a:rPr>
              <a:t>At night he is a fixture at clubs like Studio 54, with friends Halston, Valentino, Divine, John Waters, Patti Smith and Robert Mapplethorpe. He has become a celebrity in his own right.</a:t>
            </a:r>
          </a:p>
        </p:txBody>
      </p:sp>
      <p:sp>
        <p:nvSpPr>
          <p:cNvPr id="3" name="Rectangle 2">
            <a:extLst>
              <a:ext uri="{FF2B5EF4-FFF2-40B4-BE49-F238E27FC236}">
                <a16:creationId xmlns:a16="http://schemas.microsoft.com/office/drawing/2014/main" id="{7F1277F8-189A-E54B-8C26-E66C5E4CC3C5}"/>
              </a:ext>
            </a:extLst>
          </p:cNvPr>
          <p:cNvSpPr/>
          <p:nvPr/>
        </p:nvSpPr>
        <p:spPr>
          <a:xfrm>
            <a:off x="443781" y="555689"/>
            <a:ext cx="2069797" cy="923330"/>
          </a:xfrm>
          <a:prstGeom prst="rect">
            <a:avLst/>
          </a:prstGeom>
        </p:spPr>
        <p:txBody>
          <a:bodyPr wrap="none">
            <a:spAutoFit/>
          </a:bodyPr>
          <a:lstStyle/>
          <a:p>
            <a:r>
              <a:rPr lang="en-US" sz="5400" dirty="0">
                <a:latin typeface="Arial" panose="020B0604020202020204" pitchFamily="34" charset="0"/>
                <a:cs typeface="Arial" panose="020B0604020202020204" pitchFamily="34" charset="0"/>
              </a:rPr>
              <a:t>1970s</a:t>
            </a:r>
            <a:endParaRPr lang="en-US" sz="5400" dirty="0"/>
          </a:p>
        </p:txBody>
      </p:sp>
    </p:spTree>
    <p:extLst>
      <p:ext uri="{BB962C8B-B14F-4D97-AF65-F5344CB8AC3E}">
        <p14:creationId xmlns:p14="http://schemas.microsoft.com/office/powerpoint/2010/main" val="2041595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3"/>
          <p:cNvSpPr txBox="1">
            <a:spLocks noGrp="1"/>
          </p:cNvSpPr>
          <p:nvPr>
            <p:ph type="title"/>
          </p:nvPr>
        </p:nvSpPr>
        <p:spPr>
          <a:xfrm>
            <a:off x="602833" y="1463338"/>
            <a:ext cx="7515847" cy="4911582"/>
          </a:xfrm>
          <a:prstGeom prst="rect">
            <a:avLst/>
          </a:prstGeom>
        </p:spPr>
        <p:txBody>
          <a:bodyPr spcFirstLastPara="1" vert="horz" wrap="square" lIns="121900" tIns="121900" rIns="121900" bIns="121900" rtlCol="0" anchor="b" anchorCtr="0">
            <a:noAutofit/>
          </a:bodyPr>
          <a:lstStyle/>
          <a:p>
            <a:pPr marL="609585" indent="-448722">
              <a:lnSpc>
                <a:spcPct val="115000"/>
              </a:lnSpc>
              <a:buClr>
                <a:schemeClr val="dk1"/>
              </a:buClr>
              <a:buSzPts val="1700"/>
              <a:buChar char="●"/>
            </a:pPr>
            <a:r>
              <a:rPr lang="en" sz="2350" dirty="0"/>
              <a:t>Following his recovery from the assassination attempt, Warhol tightens security at the Factory and pushes to professionalize his practice. </a:t>
            </a:r>
            <a:br>
              <a:rPr lang="en" sz="2350" dirty="0"/>
            </a:br>
            <a:endParaRPr sz="2350" dirty="0"/>
          </a:p>
          <a:p>
            <a:pPr marL="609585" indent="-448722">
              <a:lnSpc>
                <a:spcPct val="115000"/>
              </a:lnSpc>
              <a:buClr>
                <a:schemeClr val="dk1"/>
              </a:buClr>
              <a:buSzPts val="1700"/>
              <a:buChar char="●"/>
            </a:pPr>
            <a:r>
              <a:rPr lang="en" sz="2350" dirty="0"/>
              <a:t>In 1970, he shifts to focus on lucrative commissioned portraits and documentary video projects like the </a:t>
            </a:r>
            <a:r>
              <a:rPr lang="en" sz="2350" i="1" dirty="0"/>
              <a:t>Factory Diaries</a:t>
            </a:r>
            <a:r>
              <a:rPr lang="en" sz="2350" dirty="0"/>
              <a:t>.</a:t>
            </a:r>
            <a:br>
              <a:rPr lang="en" sz="2350" dirty="0"/>
            </a:br>
            <a:endParaRPr sz="2350" dirty="0"/>
          </a:p>
          <a:p>
            <a:pPr marL="609585" indent="-448722">
              <a:lnSpc>
                <a:spcPct val="115000"/>
              </a:lnSpc>
              <a:buClr>
                <a:schemeClr val="dk1"/>
              </a:buClr>
              <a:buSzPts val="1700"/>
              <a:buChar char="●"/>
            </a:pPr>
            <a:r>
              <a:rPr lang="en" sz="2350" dirty="0"/>
              <a:t>In 1971, Warhol releases </a:t>
            </a:r>
            <a:r>
              <a:rPr lang="en" sz="2350" i="1" dirty="0"/>
              <a:t>Women In Revolt</a:t>
            </a:r>
            <a:r>
              <a:rPr lang="en" sz="2350" dirty="0"/>
              <a:t>, a satire in which radical feminists are portrayed by drag queens and trans women.</a:t>
            </a:r>
            <a:endParaRPr sz="2350" dirty="0"/>
          </a:p>
        </p:txBody>
      </p:sp>
      <p:pic>
        <p:nvPicPr>
          <p:cNvPr id="191" name="Google Shape;191;p33" descr="This image depicts the movie poster for Warhol&quot;s film &quot;Women in Revolt! &quot; The image is organized around a large pink heart shape in the center.  Within the heart is Candy Darling with one fist raised looking angry.  The title is written in bold red while the rest of the tedxt is in a thin black print."/>
          <p:cNvPicPr preferRelativeResize="0">
            <a:picLocks noChangeAspect="1"/>
          </p:cNvPicPr>
          <p:nvPr/>
        </p:nvPicPr>
        <p:blipFill rotWithShape="1">
          <a:blip r:embed="rId3">
            <a:alphaModFix/>
          </a:blip>
          <a:srcRect t="3227" b="3227"/>
          <a:stretch/>
        </p:blipFill>
        <p:spPr>
          <a:xfrm>
            <a:off x="8477704" y="596823"/>
            <a:ext cx="3111463" cy="4343400"/>
          </a:xfrm>
          <a:prstGeom prst="rect">
            <a:avLst/>
          </a:prstGeom>
          <a:noFill/>
          <a:ln>
            <a:noFill/>
          </a:ln>
        </p:spPr>
      </p:pic>
      <p:sp>
        <p:nvSpPr>
          <p:cNvPr id="192" name="Google Shape;192;p33"/>
          <p:cNvSpPr txBox="1"/>
          <p:nvPr/>
        </p:nvSpPr>
        <p:spPr>
          <a:xfrm>
            <a:off x="8477704" y="4836705"/>
            <a:ext cx="3111463" cy="12092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1200" dirty="0">
                <a:solidFill>
                  <a:schemeClr val="dk1"/>
                </a:solidFill>
              </a:rPr>
              <a:t>Film Poster (“Women In Revolt”)</a:t>
            </a:r>
            <a:br>
              <a:rPr lang="en" sz="533" dirty="0"/>
            </a:br>
            <a:r>
              <a:rPr lang="en" sz="1200" dirty="0"/>
              <a:t>The Andy Warhol Museum, Pittsburgh; Founding Collection, Contribution The Andy Warhol Foundation for the Visual Arts, Inc.</a:t>
            </a:r>
            <a:br>
              <a:rPr lang="en" sz="1200" dirty="0"/>
            </a:br>
            <a:r>
              <a:rPr lang="en" sz="1200" dirty="0"/>
              <a:t>© The Andy Warhol Foundation for the Visual Arts, Inc. T124 int 01</a:t>
            </a:r>
            <a:endParaRPr sz="1200" dirty="0"/>
          </a:p>
        </p:txBody>
      </p:sp>
      <p:pic>
        <p:nvPicPr>
          <p:cNvPr id="5" name="Picture 4">
            <a:extLst>
              <a:ext uri="{FF2B5EF4-FFF2-40B4-BE49-F238E27FC236}">
                <a16:creationId xmlns:a16="http://schemas.microsoft.com/office/drawing/2014/main" id="{896CB541-EA0D-0C46-8654-F787EDA5E003}"/>
              </a:ext>
            </a:extLst>
          </p:cNvPr>
          <p:cNvPicPr>
            <a:picLocks noChangeAspect="1"/>
          </p:cNvPicPr>
          <p:nvPr/>
        </p:nvPicPr>
        <p:blipFill>
          <a:blip r:embed="rId4"/>
          <a:stretch>
            <a:fillRect/>
          </a:stretch>
        </p:blipFill>
        <p:spPr>
          <a:xfrm>
            <a:off x="2616200" y="6374920"/>
            <a:ext cx="6959600" cy="368300"/>
          </a:xfrm>
          <a:prstGeom prst="rect">
            <a:avLst/>
          </a:prstGeom>
        </p:spPr>
      </p:pic>
      <p:sp>
        <p:nvSpPr>
          <p:cNvPr id="2" name="Rectangle 1">
            <a:extLst>
              <a:ext uri="{FF2B5EF4-FFF2-40B4-BE49-F238E27FC236}">
                <a16:creationId xmlns:a16="http://schemas.microsoft.com/office/drawing/2014/main" id="{13F5455A-4136-F64F-A891-1CC92AF89CEB}"/>
              </a:ext>
            </a:extLst>
          </p:cNvPr>
          <p:cNvSpPr/>
          <p:nvPr/>
        </p:nvSpPr>
        <p:spPr>
          <a:xfrm>
            <a:off x="612683" y="483080"/>
            <a:ext cx="7505997" cy="1754326"/>
          </a:xfrm>
          <a:prstGeom prst="rect">
            <a:avLst/>
          </a:prstGeom>
        </p:spPr>
        <p:txBody>
          <a:bodyPr wrap="square">
            <a:spAutoFit/>
          </a:bodyPr>
          <a:lstStyle/>
          <a:p>
            <a:r>
              <a:rPr lang="en" sz="5400" dirty="0">
                <a:latin typeface="Arial" panose="020B0604020202020204" pitchFamily="34" charset="0"/>
                <a:cs typeface="Arial" panose="020B0604020202020204" pitchFamily="34" charset="0"/>
              </a:rPr>
              <a:t>Changing Processes</a:t>
            </a:r>
            <a:br>
              <a:rPr lang="en" sz="5400" dirty="0">
                <a:latin typeface="Arial" panose="020B0604020202020204" pitchFamily="34" charset="0"/>
                <a:cs typeface="Arial" panose="020B0604020202020204" pitchFamily="34" charset="0"/>
              </a:rPr>
            </a:b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554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p:nvPr/>
        </p:nvSpPr>
        <p:spPr>
          <a:xfrm>
            <a:off x="707732" y="309761"/>
            <a:ext cx="6100934" cy="1277500"/>
          </a:xfrm>
          <a:prstGeom prst="rect">
            <a:avLst/>
          </a:prstGeom>
          <a:noFill/>
          <a:ln>
            <a:noFill/>
          </a:ln>
        </p:spPr>
        <p:txBody>
          <a:bodyPr spcFirstLastPara="1" wrap="square" lIns="121900" tIns="121900" rIns="121900" bIns="121900" anchor="t" anchorCtr="0">
            <a:noAutofit/>
          </a:bodyPr>
          <a:lstStyle/>
          <a:p>
            <a:r>
              <a:rPr lang="en-US" sz="5400" dirty="0">
                <a:latin typeface="Arial" panose="020B0604020202020204" pitchFamily="34" charset="0"/>
                <a:cs typeface="Arial" panose="020B0604020202020204" pitchFamily="34" charset="0"/>
              </a:rPr>
              <a:t>Halston &amp; Hugo         </a:t>
            </a:r>
            <a:endParaRPr lang="en-US" sz="5400" dirty="0"/>
          </a:p>
        </p:txBody>
      </p:sp>
      <p:sp>
        <p:nvSpPr>
          <p:cNvPr id="198" name="Google Shape;198;p34"/>
          <p:cNvSpPr txBox="1"/>
          <p:nvPr/>
        </p:nvSpPr>
        <p:spPr>
          <a:xfrm>
            <a:off x="707733" y="1459238"/>
            <a:ext cx="5768734" cy="5019200"/>
          </a:xfrm>
          <a:prstGeom prst="rect">
            <a:avLst/>
          </a:prstGeom>
          <a:noFill/>
          <a:ln>
            <a:noFill/>
          </a:ln>
        </p:spPr>
        <p:txBody>
          <a:bodyPr spcFirstLastPara="1" wrap="square" lIns="121900" tIns="121900" rIns="121900" bIns="121900" anchor="t" anchorCtr="0">
            <a:noAutofit/>
          </a:bodyPr>
          <a:lstStyle/>
          <a:p>
            <a:pPr marL="609585" indent="-448722">
              <a:buClr>
                <a:schemeClr val="dk1"/>
              </a:buClr>
              <a:buSzPts val="1700"/>
              <a:buChar char="●"/>
            </a:pPr>
            <a:r>
              <a:rPr lang="en" sz="2350" dirty="0">
                <a:solidFill>
                  <a:schemeClr val="dk1"/>
                </a:solidFill>
              </a:rPr>
              <a:t>In 1972, Warhol and prestigious fashion designer Halston collaborate for the first time. </a:t>
            </a:r>
            <a:br>
              <a:rPr lang="en" sz="2350" dirty="0">
                <a:solidFill>
                  <a:schemeClr val="dk1"/>
                </a:solidFill>
              </a:rPr>
            </a:br>
            <a:endParaRPr sz="2350" dirty="0">
              <a:solidFill>
                <a:schemeClr val="dk1"/>
              </a:solidFill>
            </a:endParaRPr>
          </a:p>
          <a:p>
            <a:pPr marL="609585" indent="-448722">
              <a:buClr>
                <a:schemeClr val="dk1"/>
              </a:buClr>
              <a:buSzPts val="1700"/>
              <a:buChar char="●"/>
            </a:pPr>
            <a:r>
              <a:rPr lang="en" sz="2350" dirty="0">
                <a:solidFill>
                  <a:schemeClr val="dk1"/>
                </a:solidFill>
              </a:rPr>
              <a:t>Warhol produces a runway presentation for Halston at the Coty American Fashion Critics Awards, beginning over a decade of close collaboration. </a:t>
            </a:r>
            <a:br>
              <a:rPr lang="en" sz="2350" dirty="0">
                <a:solidFill>
                  <a:schemeClr val="dk1"/>
                </a:solidFill>
              </a:rPr>
            </a:br>
            <a:endParaRPr sz="2350" dirty="0">
              <a:solidFill>
                <a:schemeClr val="dk1"/>
              </a:solidFill>
            </a:endParaRPr>
          </a:p>
          <a:p>
            <a:pPr marL="609585" indent="-448722">
              <a:buClr>
                <a:schemeClr val="dk1"/>
              </a:buClr>
              <a:buSzPts val="1700"/>
              <a:buChar char="●"/>
            </a:pPr>
            <a:r>
              <a:rPr lang="en" sz="2350" dirty="0">
                <a:solidFill>
                  <a:schemeClr val="dk1"/>
                </a:solidFill>
              </a:rPr>
              <a:t>Halston’s partner Victor Hugo becomes Warhol’s assistant, and acts as a liaison between the reserved Warhol and the emerging gay sexual underground.</a:t>
            </a:r>
            <a:endParaRPr sz="2350" dirty="0"/>
          </a:p>
        </p:txBody>
      </p:sp>
      <p:sp>
        <p:nvSpPr>
          <p:cNvPr id="199" name="Google Shape;199;p34"/>
          <p:cNvSpPr txBox="1"/>
          <p:nvPr/>
        </p:nvSpPr>
        <p:spPr>
          <a:xfrm>
            <a:off x="6808667" y="5219379"/>
            <a:ext cx="4675600" cy="586000"/>
          </a:xfrm>
          <a:prstGeom prst="rect">
            <a:avLst/>
          </a:prstGeom>
          <a:noFill/>
          <a:ln>
            <a:noFill/>
          </a:ln>
        </p:spPr>
        <p:txBody>
          <a:bodyPr spcFirstLastPara="1" wrap="square" lIns="121900" tIns="121900" rIns="121900" bIns="121900" anchor="t" anchorCtr="0">
            <a:noAutofit/>
          </a:bodyPr>
          <a:lstStyle/>
          <a:p>
            <a:r>
              <a:rPr lang="en" sz="1200" dirty="0">
                <a:solidFill>
                  <a:schemeClr val="dk1"/>
                </a:solidFill>
              </a:rPr>
              <a:t>Andy Warhol, </a:t>
            </a:r>
            <a:r>
              <a:rPr lang="en" sz="1200" i="1" dirty="0">
                <a:solidFill>
                  <a:schemeClr val="dk1"/>
                </a:solidFill>
              </a:rPr>
              <a:t>Victor Hugo</a:t>
            </a:r>
            <a:r>
              <a:rPr lang="en" sz="1200" dirty="0">
                <a:solidFill>
                  <a:schemeClr val="dk1"/>
                </a:solidFill>
              </a:rPr>
              <a:t>, 1978</a:t>
            </a:r>
            <a:endParaRPr sz="933" dirty="0">
              <a:solidFill>
                <a:schemeClr val="dk1"/>
              </a:solidFill>
            </a:endParaRPr>
          </a:p>
          <a:p>
            <a:pPr>
              <a:buClr>
                <a:schemeClr val="dk1"/>
              </a:buClr>
              <a:buSzPts val="1100"/>
            </a:pPr>
            <a:r>
              <a:rPr lang="en" sz="1200" dirty="0">
                <a:solidFill>
                  <a:schemeClr val="dk1"/>
                </a:solidFill>
              </a:rPr>
              <a:t>The Andy Warhol Museum, Pittsburgh; Founding Collection, Contribution The Andy Warhol Foundation for the Visual Arts, Inc.</a:t>
            </a:r>
            <a:endParaRPr sz="1200" dirty="0">
              <a:solidFill>
                <a:schemeClr val="dk1"/>
              </a:solidFill>
            </a:endParaRPr>
          </a:p>
          <a:p>
            <a:pPr>
              <a:buClr>
                <a:schemeClr val="dk1"/>
              </a:buClr>
              <a:buSzPts val="1100"/>
            </a:pPr>
            <a:r>
              <a:rPr lang="en" sz="1200" dirty="0">
                <a:solidFill>
                  <a:schemeClr val="dk1"/>
                </a:solidFill>
              </a:rPr>
              <a:t>© The Andy Warhol Foundation for the Visual Arts, Inc.</a:t>
            </a:r>
            <a:br>
              <a:rPr lang="en" sz="1200" dirty="0">
                <a:solidFill>
                  <a:schemeClr val="dk1"/>
                </a:solidFill>
              </a:rPr>
            </a:br>
            <a:r>
              <a:rPr lang="en" sz="1200" dirty="0">
                <a:solidFill>
                  <a:schemeClr val="dk1"/>
                </a:solidFill>
              </a:rPr>
              <a:t>1998.1.577</a:t>
            </a:r>
            <a:endParaRPr sz="2400" dirty="0"/>
          </a:p>
        </p:txBody>
      </p:sp>
      <p:pic>
        <p:nvPicPr>
          <p:cNvPr id="200" name="Google Shape;200;p34" descr="A silkscreen print by Warhol of Victor Hugo. He is looking out at the camera with his left elbow raised, showing his armpit. Hugo is painted flesh color against a green bacground."/>
          <p:cNvPicPr preferRelativeResize="0">
            <a:picLocks noChangeAspect="1"/>
          </p:cNvPicPr>
          <p:nvPr/>
        </p:nvPicPr>
        <p:blipFill>
          <a:blip r:embed="rId3">
            <a:alphaModFix/>
          </a:blip>
          <a:stretch>
            <a:fillRect/>
          </a:stretch>
        </p:blipFill>
        <p:spPr>
          <a:xfrm>
            <a:off x="6808667" y="955167"/>
            <a:ext cx="4343400" cy="4314225"/>
          </a:xfrm>
          <a:prstGeom prst="rect">
            <a:avLst/>
          </a:prstGeom>
          <a:noFill/>
          <a:ln>
            <a:noFill/>
          </a:ln>
        </p:spPr>
      </p:pic>
      <p:pic>
        <p:nvPicPr>
          <p:cNvPr id="6" name="Picture 5">
            <a:extLst>
              <a:ext uri="{FF2B5EF4-FFF2-40B4-BE49-F238E27FC236}">
                <a16:creationId xmlns:a16="http://schemas.microsoft.com/office/drawing/2014/main" id="{0E3C9EB2-C749-C044-AA69-BFCF8E6A7CEF}"/>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3525737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xfrm>
            <a:off x="667110" y="1598101"/>
            <a:ext cx="7177479" cy="4371600"/>
          </a:xfrm>
          <a:prstGeom prst="rect">
            <a:avLst/>
          </a:prstGeom>
        </p:spPr>
        <p:txBody>
          <a:bodyPr spcFirstLastPara="1" vert="horz" wrap="square" lIns="121900" tIns="121900" rIns="121900" bIns="121900" rtlCol="0" anchor="b" anchorCtr="0">
            <a:noAutofit/>
          </a:bodyPr>
          <a:lstStyle/>
          <a:p>
            <a:br>
              <a:rPr lang="en" sz="5400" i="1" dirty="0"/>
            </a:br>
            <a:br>
              <a:rPr lang="en" sz="5400" i="1" dirty="0"/>
            </a:br>
            <a:r>
              <a:rPr lang="en" sz="5400" i="1" dirty="0"/>
              <a:t>Ladies and Gentlemen</a:t>
            </a:r>
            <a:br>
              <a:rPr lang="en" sz="5400" i="1" dirty="0"/>
            </a:br>
            <a:endParaRPr sz="5400" i="1" dirty="0"/>
          </a:p>
          <a:p>
            <a:pPr marL="609585" indent="-448722">
              <a:lnSpc>
                <a:spcPct val="115000"/>
              </a:lnSpc>
              <a:buClr>
                <a:schemeClr val="dk1"/>
              </a:buClr>
              <a:buSzPts val="1700"/>
              <a:buChar char="●"/>
            </a:pPr>
            <a:r>
              <a:rPr lang="en" sz="2400" dirty="0"/>
              <a:t>In 1974, Warhol completes his most lucrative commission—</a:t>
            </a:r>
            <a:r>
              <a:rPr lang="en" sz="2400" i="1" dirty="0"/>
              <a:t>Ladies and Gentlemen</a:t>
            </a:r>
            <a:r>
              <a:rPr lang="en" sz="2400" dirty="0"/>
              <a:t>, a series of over 200 striking portraits of African American and Latinx drag queens and trans women. </a:t>
            </a:r>
            <a:br>
              <a:rPr lang="en" sz="2400" dirty="0"/>
            </a:br>
            <a:endParaRPr sz="2400" dirty="0"/>
          </a:p>
          <a:p>
            <a:pPr marL="609585" indent="-448722">
              <a:lnSpc>
                <a:spcPct val="115000"/>
              </a:lnSpc>
              <a:buClr>
                <a:schemeClr val="dk1"/>
              </a:buClr>
              <a:buSzPts val="1700"/>
              <a:buChar char="●"/>
            </a:pPr>
            <a:r>
              <a:rPr lang="en" sz="2400" dirty="0"/>
              <a:t>Among the fourteen models is iconic transgender performer and activist, Marsha 'Pay it No Mind' Johnson. </a:t>
            </a:r>
            <a:endParaRPr sz="2400" i="1" dirty="0"/>
          </a:p>
        </p:txBody>
      </p:sp>
      <p:pic>
        <p:nvPicPr>
          <p:cNvPr id="206" name="Google Shape;206;p35" descr="This is a color photograph of African American drag queen and trans woman Marsha P. Johnson. Both images are posed in a studio with very bright lightingfrom a close vantage point. There is an even, white border around the edges of the photograph."/>
          <p:cNvPicPr preferRelativeResize="0">
            <a:picLocks noChangeAspect="1"/>
          </p:cNvPicPr>
          <p:nvPr/>
        </p:nvPicPr>
        <p:blipFill rotWithShape="1">
          <a:blip r:embed="rId3">
            <a:alphaModFix/>
          </a:blip>
          <a:srcRect l="468" r="-147199"/>
          <a:stretch/>
        </p:blipFill>
        <p:spPr>
          <a:xfrm>
            <a:off x="8108830" y="625356"/>
            <a:ext cx="8214872" cy="4343400"/>
          </a:xfrm>
          <a:prstGeom prst="rect">
            <a:avLst/>
          </a:prstGeom>
          <a:noFill/>
          <a:ln>
            <a:noFill/>
          </a:ln>
        </p:spPr>
      </p:pic>
      <p:sp>
        <p:nvSpPr>
          <p:cNvPr id="207" name="Google Shape;207;p35"/>
          <p:cNvSpPr txBox="1"/>
          <p:nvPr/>
        </p:nvSpPr>
        <p:spPr>
          <a:xfrm>
            <a:off x="8005312" y="4876501"/>
            <a:ext cx="3519578" cy="10932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1200" dirty="0">
                <a:solidFill>
                  <a:schemeClr val="dk1"/>
                </a:solidFill>
              </a:rPr>
              <a:t>Andy Warhol, </a:t>
            </a:r>
            <a:r>
              <a:rPr lang="en" sz="1200" i="1" dirty="0">
                <a:solidFill>
                  <a:schemeClr val="dk1"/>
                </a:solidFill>
              </a:rPr>
              <a:t>Drag Queen (Marsha P. Johnson)</a:t>
            </a:r>
            <a:r>
              <a:rPr lang="en" sz="1200" dirty="0">
                <a:solidFill>
                  <a:schemeClr val="dk1"/>
                </a:solidFill>
              </a:rPr>
              <a:t>, 1974</a:t>
            </a:r>
            <a:br>
              <a:rPr lang="en" sz="533" dirty="0"/>
            </a:br>
            <a:r>
              <a:rPr lang="en" sz="1200" dirty="0"/>
              <a:t>The Andy Warhol Museum, Pittsburgh; Founding Collection, Contribution The Andy Warhol Foundation for the Visual Arts, Inc.</a:t>
            </a:r>
            <a:br>
              <a:rPr lang="en" sz="1200" dirty="0"/>
            </a:br>
            <a:r>
              <a:rPr lang="en" sz="1200" dirty="0"/>
              <a:t>© The Andy Warhol Foundation for the Visual Arts, Inc. </a:t>
            </a:r>
            <a:r>
              <a:rPr lang="en" sz="1200" dirty="0">
                <a:solidFill>
                  <a:schemeClr val="dk1"/>
                </a:solidFill>
              </a:rPr>
              <a:t>2001.2.1755</a:t>
            </a:r>
            <a:endParaRPr sz="1200" dirty="0"/>
          </a:p>
        </p:txBody>
      </p:sp>
      <p:pic>
        <p:nvPicPr>
          <p:cNvPr id="5" name="Picture 4">
            <a:extLst>
              <a:ext uri="{FF2B5EF4-FFF2-40B4-BE49-F238E27FC236}">
                <a16:creationId xmlns:a16="http://schemas.microsoft.com/office/drawing/2014/main" id="{27021F4D-4337-9F45-A6AF-8D511DDB99B0}"/>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424546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6"/>
          <p:cNvSpPr txBox="1">
            <a:spLocks noGrp="1"/>
          </p:cNvSpPr>
          <p:nvPr>
            <p:ph type="title"/>
          </p:nvPr>
        </p:nvSpPr>
        <p:spPr>
          <a:xfrm>
            <a:off x="404447" y="1376594"/>
            <a:ext cx="6589912" cy="5059532"/>
          </a:xfrm>
          <a:prstGeom prst="rect">
            <a:avLst/>
          </a:prstGeom>
        </p:spPr>
        <p:txBody>
          <a:bodyPr spcFirstLastPara="1" vert="horz" wrap="square" lIns="121900" tIns="121900" rIns="121900" bIns="121900" rtlCol="0" anchor="b" anchorCtr="0">
            <a:noAutofit/>
          </a:bodyPr>
          <a:lstStyle/>
          <a:p>
            <a:pPr marL="609585" indent="-406390">
              <a:lnSpc>
                <a:spcPct val="115000"/>
              </a:lnSpc>
              <a:buClr>
                <a:schemeClr val="dk1"/>
              </a:buClr>
              <a:buSzPts val="1200"/>
              <a:buChar char="●"/>
            </a:pPr>
            <a:r>
              <a:rPr lang="en" sz="2230" dirty="0"/>
              <a:t>In 1977 Warhol begins work on two portfolios, </a:t>
            </a:r>
            <a:r>
              <a:rPr lang="en" sz="2230" i="1" dirty="0"/>
              <a:t>Torso</a:t>
            </a:r>
            <a:r>
              <a:rPr lang="en" sz="2230" dirty="0"/>
              <a:t> and </a:t>
            </a:r>
            <a:r>
              <a:rPr lang="en" sz="2230" i="1" dirty="0"/>
              <a:t>Sex Parts</a:t>
            </a:r>
            <a:r>
              <a:rPr lang="en" sz="2230" dirty="0"/>
              <a:t>. </a:t>
            </a:r>
            <a:r>
              <a:rPr lang="en" sz="2230" i="1" dirty="0"/>
              <a:t>Torso</a:t>
            </a:r>
            <a:r>
              <a:rPr lang="en" sz="2230" dirty="0"/>
              <a:t> paintings show at the Grand Palais in Paris, whereas </a:t>
            </a:r>
            <a:r>
              <a:rPr lang="en" sz="2230" i="1" dirty="0"/>
              <a:t>Sex Parts</a:t>
            </a:r>
            <a:r>
              <a:rPr lang="en" sz="2230" dirty="0"/>
              <a:t> are intended for private sale to collectors.</a:t>
            </a:r>
            <a:br>
              <a:rPr lang="en" sz="2230" dirty="0"/>
            </a:br>
            <a:endParaRPr sz="2230" dirty="0"/>
          </a:p>
          <a:p>
            <a:pPr marL="609585" indent="-406390">
              <a:lnSpc>
                <a:spcPct val="115000"/>
              </a:lnSpc>
              <a:buClr>
                <a:schemeClr val="dk1"/>
              </a:buClr>
              <a:buSzPts val="1200"/>
              <a:buChar char="●"/>
            </a:pPr>
            <a:r>
              <a:rPr lang="en" sz="2230" dirty="0"/>
              <a:t>These silkscreen printed paintings were based on </a:t>
            </a:r>
            <a:r>
              <a:rPr lang="en" sz="2230" dirty="0" err="1"/>
              <a:t>polaroids</a:t>
            </a:r>
            <a:r>
              <a:rPr lang="en" sz="2230" dirty="0"/>
              <a:t> of anonymous subjects, including sex workers.</a:t>
            </a:r>
            <a:br>
              <a:rPr lang="en" sz="2230" dirty="0"/>
            </a:br>
            <a:endParaRPr sz="2230" dirty="0"/>
          </a:p>
          <a:p>
            <a:pPr marL="609585" indent="-406390">
              <a:lnSpc>
                <a:spcPct val="115000"/>
              </a:lnSpc>
              <a:buClr>
                <a:schemeClr val="dk1"/>
              </a:buClr>
              <a:buSzPts val="1200"/>
              <a:buChar char="●"/>
            </a:pPr>
            <a:r>
              <a:rPr lang="en" sz="2230" dirty="0"/>
              <a:t>Warhol’s assistant Ronnie </a:t>
            </a:r>
            <a:r>
              <a:rPr lang="en" sz="2230" dirty="0" err="1"/>
              <a:t>Cutrone</a:t>
            </a:r>
            <a:r>
              <a:rPr lang="en" sz="2230" dirty="0"/>
              <a:t> wrote that “</a:t>
            </a:r>
            <a:r>
              <a:rPr lang="en" sz="2230" i="1" dirty="0"/>
              <a:t>Sex Parts</a:t>
            </a:r>
            <a:r>
              <a:rPr lang="en" sz="2230" dirty="0"/>
              <a:t> was a final announcement or affirmation of his homosexuality.” </a:t>
            </a:r>
            <a:endParaRPr sz="2230" i="1" dirty="0"/>
          </a:p>
        </p:txBody>
      </p:sp>
      <p:sp>
        <p:nvSpPr>
          <p:cNvPr id="213" name="Google Shape;213;p36"/>
          <p:cNvSpPr txBox="1"/>
          <p:nvPr/>
        </p:nvSpPr>
        <p:spPr>
          <a:xfrm>
            <a:off x="7225468" y="4837228"/>
            <a:ext cx="4343400" cy="1007600"/>
          </a:xfrm>
          <a:prstGeom prst="rect">
            <a:avLst/>
          </a:prstGeom>
          <a:noFill/>
          <a:ln>
            <a:noFill/>
          </a:ln>
        </p:spPr>
        <p:txBody>
          <a:bodyPr spcFirstLastPara="1" wrap="square" lIns="121900" tIns="121900" rIns="121900" bIns="121900" anchor="t" anchorCtr="0">
            <a:noAutofit/>
          </a:bodyPr>
          <a:lstStyle/>
          <a:p>
            <a:r>
              <a:rPr lang="en" sz="1200" dirty="0">
                <a:solidFill>
                  <a:schemeClr val="dk1"/>
                </a:solidFill>
              </a:rPr>
              <a:t>Andy Warhol, </a:t>
            </a:r>
            <a:r>
              <a:rPr lang="en" sz="1200" i="1" dirty="0">
                <a:solidFill>
                  <a:schemeClr val="dk1"/>
                </a:solidFill>
              </a:rPr>
              <a:t>Torso (Double)</a:t>
            </a:r>
            <a:r>
              <a:rPr lang="en" sz="1200" dirty="0">
                <a:solidFill>
                  <a:schemeClr val="dk1"/>
                </a:solidFill>
              </a:rPr>
              <a:t>, ca. 1982</a:t>
            </a:r>
            <a:endParaRPr sz="800" dirty="0">
              <a:solidFill>
                <a:schemeClr val="dk1"/>
              </a:solidFill>
            </a:endParaRPr>
          </a:p>
          <a:p>
            <a:pPr>
              <a:buClr>
                <a:schemeClr val="dk1"/>
              </a:buClr>
              <a:buSzPts val="1100"/>
            </a:pPr>
            <a:r>
              <a:rPr lang="en" sz="1200" dirty="0">
                <a:solidFill>
                  <a:schemeClr val="dk1"/>
                </a:solidFill>
              </a:rPr>
              <a:t>The Andy Warhol Museum, Pittsburgh; Founding Collection, Contribution The Andy Warhol Foundation for the Visual Arts, Inc.</a:t>
            </a:r>
            <a:endParaRPr sz="1200" dirty="0">
              <a:solidFill>
                <a:schemeClr val="dk1"/>
              </a:solidFill>
            </a:endParaRPr>
          </a:p>
          <a:p>
            <a:pPr>
              <a:buClr>
                <a:schemeClr val="dk1"/>
              </a:buClr>
              <a:buSzPts val="1100"/>
            </a:pPr>
            <a:r>
              <a:rPr lang="en" sz="1200" dirty="0">
                <a:solidFill>
                  <a:schemeClr val="dk1"/>
                </a:solidFill>
              </a:rPr>
              <a:t>© The Andy Warhol Foundation for the Visual Arts, Inc.</a:t>
            </a:r>
            <a:br>
              <a:rPr lang="en" sz="1200" dirty="0">
                <a:solidFill>
                  <a:schemeClr val="dk1"/>
                </a:solidFill>
              </a:rPr>
            </a:br>
            <a:r>
              <a:rPr lang="en" sz="1200" dirty="0">
                <a:solidFill>
                  <a:schemeClr val="dk1"/>
                </a:solidFill>
              </a:rPr>
              <a:t>1998.1.2644</a:t>
            </a:r>
            <a:endParaRPr sz="2400" dirty="0"/>
          </a:p>
        </p:txBody>
      </p:sp>
      <p:pic>
        <p:nvPicPr>
          <p:cNvPr id="214" name="Google Shape;214;p36" descr="A silkscreen print by Warhol showing two male torsos in peach and purple against a red background. "/>
          <p:cNvPicPr preferRelativeResize="0">
            <a:picLocks noChangeAspect="1"/>
          </p:cNvPicPr>
          <p:nvPr/>
        </p:nvPicPr>
        <p:blipFill>
          <a:blip r:embed="rId3">
            <a:alphaModFix/>
          </a:blip>
          <a:stretch>
            <a:fillRect/>
          </a:stretch>
        </p:blipFill>
        <p:spPr>
          <a:xfrm>
            <a:off x="7290045" y="1893653"/>
            <a:ext cx="4343400" cy="3070694"/>
          </a:xfrm>
          <a:prstGeom prst="rect">
            <a:avLst/>
          </a:prstGeom>
          <a:noFill/>
          <a:ln>
            <a:noFill/>
          </a:ln>
        </p:spPr>
      </p:pic>
      <p:sp>
        <p:nvSpPr>
          <p:cNvPr id="2" name="Rectangle 1">
            <a:extLst>
              <a:ext uri="{FF2B5EF4-FFF2-40B4-BE49-F238E27FC236}">
                <a16:creationId xmlns:a16="http://schemas.microsoft.com/office/drawing/2014/main" id="{467860B9-7DC3-B442-B593-FB3E0B801AB8}"/>
              </a:ext>
            </a:extLst>
          </p:cNvPr>
          <p:cNvSpPr/>
          <p:nvPr/>
        </p:nvSpPr>
        <p:spPr>
          <a:xfrm>
            <a:off x="623131" y="201317"/>
            <a:ext cx="6806148" cy="1754326"/>
          </a:xfrm>
          <a:prstGeom prst="rect">
            <a:avLst/>
          </a:prstGeom>
        </p:spPr>
        <p:txBody>
          <a:bodyPr wrap="square">
            <a:spAutoFit/>
          </a:bodyPr>
          <a:lstStyle/>
          <a:p>
            <a:r>
              <a:rPr lang="en" sz="5400" i="1" dirty="0">
                <a:latin typeface="Arial" panose="020B0604020202020204" pitchFamily="34" charset="0"/>
                <a:cs typeface="Arial" panose="020B0604020202020204" pitchFamily="34" charset="0"/>
              </a:rPr>
              <a:t>Sex Parts </a:t>
            </a:r>
            <a:r>
              <a:rPr lang="en" sz="5400" dirty="0">
                <a:latin typeface="Arial" panose="020B0604020202020204" pitchFamily="34" charset="0"/>
                <a:cs typeface="Arial" panose="020B0604020202020204" pitchFamily="34" charset="0"/>
              </a:rPr>
              <a:t>and </a:t>
            </a:r>
            <a:r>
              <a:rPr lang="en" sz="5400" i="1" dirty="0">
                <a:latin typeface="Arial" panose="020B0604020202020204" pitchFamily="34" charset="0"/>
                <a:cs typeface="Arial" panose="020B0604020202020204" pitchFamily="34" charset="0"/>
              </a:rPr>
              <a:t>Torsos</a:t>
            </a:r>
            <a:br>
              <a:rPr lang="en" sz="5400" i="1" dirty="0">
                <a:latin typeface="Arial" panose="020B0604020202020204" pitchFamily="34" charset="0"/>
                <a:cs typeface="Arial" panose="020B0604020202020204" pitchFamily="34" charset="0"/>
              </a:rPr>
            </a:br>
            <a:endParaRPr lang="en-US" sz="5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9277CC8-3860-A34F-8891-4FD88EB19871}"/>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981085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7"/>
          <p:cNvSpPr txBox="1">
            <a:spLocks noGrp="1"/>
          </p:cNvSpPr>
          <p:nvPr>
            <p:ph type="body" idx="1"/>
          </p:nvPr>
        </p:nvSpPr>
        <p:spPr>
          <a:xfrm>
            <a:off x="551200" y="1861868"/>
            <a:ext cx="11089600" cy="3134263"/>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4000" dirty="0">
                <a:solidFill>
                  <a:srgbClr val="000000"/>
                </a:solidFill>
              </a:rPr>
              <a:t>I’ve got these desperate feelings that nothing means anything. And then I decide that I should try to fall in love, and that’s what I’m doing now with Jon Gould, but then it’s just too hard.</a:t>
            </a:r>
            <a:endParaRPr sz="4000" dirty="0">
              <a:solidFill>
                <a:srgbClr val="000000"/>
              </a:solidFill>
            </a:endParaRPr>
          </a:p>
          <a:p>
            <a:pPr marL="0" indent="0">
              <a:spcAft>
                <a:spcPts val="2133"/>
              </a:spcAft>
              <a:buNone/>
            </a:pPr>
            <a:r>
              <a:rPr lang="en" sz="1867" dirty="0">
                <a:solidFill>
                  <a:srgbClr val="666666"/>
                </a:solidFill>
              </a:rPr>
              <a:t>Andy Warhol, </a:t>
            </a:r>
            <a:r>
              <a:rPr lang="en" sz="1867" i="1" dirty="0">
                <a:solidFill>
                  <a:srgbClr val="666666"/>
                </a:solidFill>
              </a:rPr>
              <a:t>The Andy Warhol Diaries</a:t>
            </a:r>
            <a:r>
              <a:rPr lang="en" sz="1867" dirty="0">
                <a:solidFill>
                  <a:srgbClr val="666666"/>
                </a:solidFill>
              </a:rPr>
              <a:t>, 1981</a:t>
            </a:r>
            <a:endParaRPr sz="2000" dirty="0">
              <a:solidFill>
                <a:srgbClr val="666666"/>
              </a:solidFill>
            </a:endParaRPr>
          </a:p>
        </p:txBody>
      </p:sp>
      <p:pic>
        <p:nvPicPr>
          <p:cNvPr id="3" name="Picture 2">
            <a:extLst>
              <a:ext uri="{FF2B5EF4-FFF2-40B4-BE49-F238E27FC236}">
                <a16:creationId xmlns:a16="http://schemas.microsoft.com/office/drawing/2014/main" id="{0AF2C4DC-A6E7-744B-9481-200C3882F6AC}"/>
              </a:ext>
            </a:extLst>
          </p:cNvPr>
          <p:cNvPicPr>
            <a:picLocks noChangeAspect="1"/>
          </p:cNvPicPr>
          <p:nvPr/>
        </p:nvPicPr>
        <p:blipFill>
          <a:blip r:embed="rId3"/>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1345108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687923" y="1422505"/>
            <a:ext cx="7119646" cy="4940589"/>
          </a:xfrm>
          <a:prstGeom prst="rect">
            <a:avLst/>
          </a:prstGeom>
        </p:spPr>
        <p:txBody>
          <a:bodyPr spcFirstLastPara="1" vert="horz" wrap="square" lIns="121900" tIns="121900" rIns="121900" bIns="121900" rtlCol="0" anchor="b" anchorCtr="0">
            <a:noAutofit/>
          </a:bodyPr>
          <a:lstStyle/>
          <a:p>
            <a:pPr marL="342900" indent="-342900">
              <a:lnSpc>
                <a:spcPct val="100000"/>
              </a:lnSpc>
              <a:buClr>
                <a:schemeClr val="dk1"/>
              </a:buClr>
              <a:buSzPct val="100000"/>
              <a:buFont typeface="Arial" panose="020B0604020202020204" pitchFamily="34" charset="0"/>
              <a:buChar char="•"/>
            </a:pPr>
            <a:r>
              <a:rPr lang="en" sz="2350" dirty="0"/>
              <a:t>Warhol solidifies his brand with forays into a variety of new mediums, and his embrace of emergent young artists and celebrities.</a:t>
            </a:r>
            <a:endParaRPr sz="2350" dirty="0"/>
          </a:p>
          <a:p>
            <a:pPr marL="342900" indent="-342900">
              <a:lnSpc>
                <a:spcPct val="100000"/>
              </a:lnSpc>
              <a:buClr>
                <a:schemeClr val="dk1"/>
              </a:buClr>
              <a:buSzPct val="100000"/>
              <a:buFont typeface="Arial" panose="020B0604020202020204" pitchFamily="34" charset="0"/>
              <a:buChar char="•"/>
            </a:pPr>
            <a:endParaRPr sz="2350" dirty="0"/>
          </a:p>
          <a:p>
            <a:pPr marL="342900" indent="-342900">
              <a:lnSpc>
                <a:spcPct val="100000"/>
              </a:lnSpc>
              <a:buClr>
                <a:schemeClr val="dk1"/>
              </a:buClr>
              <a:buSzPct val="100000"/>
              <a:buFont typeface="Arial" panose="020B0604020202020204" pitchFamily="34" charset="0"/>
              <a:buChar char="•"/>
            </a:pPr>
            <a:r>
              <a:rPr lang="en" sz="2350" dirty="0"/>
              <a:t>Jed Johnson breaks up with Warhol and moves out of the townhouse. The two continue to share custody of their dogs, Amos &amp; Archie. </a:t>
            </a:r>
            <a:endParaRPr sz="2350" dirty="0"/>
          </a:p>
          <a:p>
            <a:pPr marL="342900" indent="-342900">
              <a:lnSpc>
                <a:spcPct val="100000"/>
              </a:lnSpc>
              <a:buClr>
                <a:schemeClr val="dk1"/>
              </a:buClr>
              <a:buSzPct val="100000"/>
              <a:buFont typeface="Arial" panose="020B0604020202020204" pitchFamily="34" charset="0"/>
              <a:buChar char="•"/>
            </a:pPr>
            <a:endParaRPr sz="2350" dirty="0"/>
          </a:p>
          <a:p>
            <a:pPr marL="342900" indent="-342900">
              <a:lnSpc>
                <a:spcPct val="100000"/>
              </a:lnSpc>
              <a:buClr>
                <a:schemeClr val="dk1"/>
              </a:buClr>
              <a:buSzPct val="100000"/>
              <a:buFont typeface="Arial" panose="020B0604020202020204" pitchFamily="34" charset="0"/>
              <a:buChar char="•"/>
            </a:pPr>
            <a:r>
              <a:rPr lang="en" sz="2350" dirty="0"/>
              <a:t>AIDS decimates the LGBTQ+ community and pushes Warhol further into isolation. Despite his lifelong anxiety about health and his growing identification with this community, few Warhol works address the crisis directly.</a:t>
            </a:r>
            <a:endParaRPr sz="2350" b="1" dirty="0"/>
          </a:p>
        </p:txBody>
      </p:sp>
      <p:sp>
        <p:nvSpPr>
          <p:cNvPr id="225" name="Google Shape;225;p38"/>
          <p:cNvSpPr txBox="1"/>
          <p:nvPr/>
        </p:nvSpPr>
        <p:spPr>
          <a:xfrm>
            <a:off x="8047389" y="4979020"/>
            <a:ext cx="3456688" cy="14042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200" dirty="0">
                <a:solidFill>
                  <a:srgbClr val="201F1E"/>
                </a:solidFill>
              </a:rPr>
              <a:t>Andy Warhol, </a:t>
            </a:r>
            <a:r>
              <a:rPr lang="en" sz="1200" i="1" dirty="0">
                <a:solidFill>
                  <a:srgbClr val="201F1E"/>
                </a:solidFill>
              </a:rPr>
              <a:t>Self-Portrait in Drag,</a:t>
            </a:r>
            <a:r>
              <a:rPr lang="en" sz="1200" dirty="0">
                <a:solidFill>
                  <a:srgbClr val="201F1E"/>
                </a:solidFill>
              </a:rPr>
              <a:t> 1981</a:t>
            </a:r>
            <a:endParaRPr sz="1200" dirty="0">
              <a:solidFill>
                <a:srgbClr val="201F1E"/>
              </a:solidFill>
            </a:endParaRPr>
          </a:p>
          <a:p>
            <a:pPr>
              <a:lnSpc>
                <a:spcPct val="115000"/>
              </a:lnSpc>
              <a:buClr>
                <a:schemeClr val="dk1"/>
              </a:buClr>
              <a:buSzPts val="1100"/>
            </a:pPr>
            <a:r>
              <a:rPr lang="en" sz="1200" dirty="0">
                <a:solidFill>
                  <a:srgbClr val="201F1E"/>
                </a:solidFill>
              </a:rPr>
              <a:t>The Andy Warhol Museum, Pittsburgh; Founding Collection, Contribution The Andy Warhol Foundation for the Visual Arts, Inc.</a:t>
            </a:r>
            <a:endParaRPr sz="1200" dirty="0">
              <a:solidFill>
                <a:srgbClr val="201F1E"/>
              </a:solidFill>
            </a:endParaRPr>
          </a:p>
          <a:p>
            <a:pPr>
              <a:lnSpc>
                <a:spcPct val="115000"/>
              </a:lnSpc>
              <a:buClr>
                <a:schemeClr val="dk1"/>
              </a:buClr>
              <a:buSzPts val="1100"/>
            </a:pPr>
            <a:r>
              <a:rPr lang="en" sz="1200" dirty="0">
                <a:solidFill>
                  <a:srgbClr val="201F1E"/>
                </a:solidFill>
              </a:rPr>
              <a:t>© The Andy Warhol Foundation for the Visual Arts.</a:t>
            </a:r>
          </a:p>
          <a:p>
            <a:pPr>
              <a:lnSpc>
                <a:spcPct val="115000"/>
              </a:lnSpc>
              <a:buClr>
                <a:schemeClr val="dk1"/>
              </a:buClr>
              <a:buSzPts val="1100"/>
            </a:pPr>
            <a:r>
              <a:rPr lang="en" sz="1200" dirty="0">
                <a:solidFill>
                  <a:srgbClr val="201F1E"/>
                </a:solidFill>
              </a:rPr>
              <a:t>1998.1.2918</a:t>
            </a:r>
          </a:p>
          <a:p>
            <a:pPr>
              <a:lnSpc>
                <a:spcPct val="115000"/>
              </a:lnSpc>
              <a:buClr>
                <a:schemeClr val="dk1"/>
              </a:buClr>
              <a:buSzPts val="1100"/>
            </a:pPr>
            <a:endParaRPr sz="1200" dirty="0">
              <a:solidFill>
                <a:srgbClr val="201F1E"/>
              </a:solidFill>
            </a:endParaRPr>
          </a:p>
          <a:p>
            <a:endParaRPr sz="2400" dirty="0"/>
          </a:p>
        </p:txBody>
      </p:sp>
      <p:pic>
        <p:nvPicPr>
          <p:cNvPr id="226" name="Google Shape;226;p38" descr="A polaroid photograph of Andy Warhol dressed in drag. He is wearing a shoulder length blonde wig and red lipstick. "/>
          <p:cNvPicPr preferRelativeResize="0">
            <a:picLocks noChangeAspect="1"/>
          </p:cNvPicPr>
          <p:nvPr/>
        </p:nvPicPr>
        <p:blipFill rotWithShape="1">
          <a:blip r:embed="rId3">
            <a:alphaModFix/>
          </a:blip>
          <a:srcRect l="3910" t="4057" r="2979" b="2884"/>
          <a:stretch/>
        </p:blipFill>
        <p:spPr>
          <a:xfrm>
            <a:off x="8047389" y="738910"/>
            <a:ext cx="3456688" cy="4343400"/>
          </a:xfrm>
          <a:prstGeom prst="rect">
            <a:avLst/>
          </a:prstGeom>
          <a:noFill/>
          <a:ln>
            <a:noFill/>
          </a:ln>
        </p:spPr>
      </p:pic>
      <p:sp>
        <p:nvSpPr>
          <p:cNvPr id="2" name="Rectangle 1">
            <a:extLst>
              <a:ext uri="{FF2B5EF4-FFF2-40B4-BE49-F238E27FC236}">
                <a16:creationId xmlns:a16="http://schemas.microsoft.com/office/drawing/2014/main" id="{BDFD4DE1-2ADA-4544-B7B3-C9BE5DD65991}"/>
              </a:ext>
            </a:extLst>
          </p:cNvPr>
          <p:cNvSpPr/>
          <p:nvPr/>
        </p:nvSpPr>
        <p:spPr>
          <a:xfrm>
            <a:off x="946481" y="409689"/>
            <a:ext cx="5743051" cy="1200329"/>
          </a:xfrm>
          <a:prstGeom prst="rect">
            <a:avLst/>
          </a:prstGeom>
        </p:spPr>
        <p:txBody>
          <a:bodyPr wrap="square">
            <a:spAutoFit/>
          </a:bodyPr>
          <a:lstStyle/>
          <a:p>
            <a:r>
              <a:rPr lang="en" sz="5400" dirty="0">
                <a:latin typeface="Arial" panose="020B0604020202020204" pitchFamily="34" charset="0"/>
                <a:cs typeface="Arial" panose="020B0604020202020204" pitchFamily="34" charset="0"/>
              </a:rPr>
              <a:t>1980s</a:t>
            </a:r>
            <a:br>
              <a:rPr lang="en" dirty="0"/>
            </a:br>
            <a:endParaRPr lang="en-US" dirty="0"/>
          </a:p>
        </p:txBody>
      </p:sp>
      <p:pic>
        <p:nvPicPr>
          <p:cNvPr id="6" name="Picture 5">
            <a:extLst>
              <a:ext uri="{FF2B5EF4-FFF2-40B4-BE49-F238E27FC236}">
                <a16:creationId xmlns:a16="http://schemas.microsoft.com/office/drawing/2014/main" id="{F116661A-A73D-104F-984C-F87F487BC200}"/>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3396837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9"/>
          <p:cNvSpPr txBox="1">
            <a:spLocks noGrp="1"/>
          </p:cNvSpPr>
          <p:nvPr>
            <p:ph type="title"/>
          </p:nvPr>
        </p:nvSpPr>
        <p:spPr>
          <a:xfrm>
            <a:off x="522266" y="1441936"/>
            <a:ext cx="7267719" cy="5052523"/>
          </a:xfrm>
          <a:prstGeom prst="rect">
            <a:avLst/>
          </a:prstGeom>
        </p:spPr>
        <p:txBody>
          <a:bodyPr spcFirstLastPara="1" vert="horz" wrap="square" lIns="121900" tIns="121900" rIns="121900" bIns="121900" rtlCol="0" anchor="b" anchorCtr="0">
            <a:noAutofit/>
          </a:bodyPr>
          <a:lstStyle/>
          <a:p>
            <a:pPr marL="609585" indent="-448722">
              <a:lnSpc>
                <a:spcPct val="115000"/>
              </a:lnSpc>
              <a:buClr>
                <a:schemeClr val="dk1"/>
              </a:buClr>
              <a:buSzPts val="1700"/>
              <a:buChar char="●"/>
            </a:pPr>
            <a:r>
              <a:rPr lang="en" sz="2400" dirty="0"/>
              <a:t>Mere days after the dissolution of his relationship with Jed Johnson in December of 1980, Warhol pursues a relationship with Paramount executive Jon Gould.</a:t>
            </a:r>
            <a:br>
              <a:rPr lang="en" sz="2400" dirty="0"/>
            </a:br>
            <a:endParaRPr sz="2400" dirty="0"/>
          </a:p>
          <a:p>
            <a:pPr marL="609585" indent="-448722">
              <a:lnSpc>
                <a:spcPct val="115000"/>
              </a:lnSpc>
              <a:buClr>
                <a:schemeClr val="dk1"/>
              </a:buClr>
              <a:buSzPts val="1700"/>
              <a:buChar char="●"/>
            </a:pPr>
            <a:r>
              <a:rPr lang="en" sz="2400" dirty="0"/>
              <a:t>True to form, Warhol expresses interest by trying to get Gould to purchase advertising space in </a:t>
            </a:r>
            <a:r>
              <a:rPr lang="en" sz="2400" i="1" dirty="0"/>
              <a:t>Interview.</a:t>
            </a:r>
            <a:br>
              <a:rPr lang="en" sz="2400" i="1" dirty="0"/>
            </a:br>
            <a:endParaRPr sz="2400" i="1" dirty="0"/>
          </a:p>
          <a:p>
            <a:pPr marL="609585" indent="-448722">
              <a:lnSpc>
                <a:spcPct val="115000"/>
              </a:lnSpc>
              <a:buClr>
                <a:schemeClr val="dk1"/>
              </a:buClr>
              <a:buSzPts val="1700"/>
              <a:buChar char="●"/>
            </a:pPr>
            <a:r>
              <a:rPr lang="en" sz="2400" dirty="0"/>
              <a:t>The two attend Gould family events together “as close friends”, as Gould is not open about his sexuality.</a:t>
            </a:r>
            <a:endParaRPr sz="2400" dirty="0"/>
          </a:p>
        </p:txBody>
      </p:sp>
      <p:pic>
        <p:nvPicPr>
          <p:cNvPr id="232" name="Google Shape;232;p39" descr="This is a black and white photograph depicting Andy Warhol and Jon Gould at the beach.  Andy is dressed in jeans, a collared-shirt and a blazer.  Jon is in a Speedo bathing suit. There is a beach house in the background.   "/>
          <p:cNvPicPr preferRelativeResize="0">
            <a:picLocks noChangeAspect="1"/>
          </p:cNvPicPr>
          <p:nvPr/>
        </p:nvPicPr>
        <p:blipFill>
          <a:blip r:embed="rId3">
            <a:alphaModFix/>
          </a:blip>
          <a:stretch>
            <a:fillRect/>
          </a:stretch>
        </p:blipFill>
        <p:spPr>
          <a:xfrm>
            <a:off x="8084944" y="613200"/>
            <a:ext cx="3461695" cy="4343400"/>
          </a:xfrm>
          <a:prstGeom prst="rect">
            <a:avLst/>
          </a:prstGeom>
          <a:noFill/>
          <a:ln>
            <a:noFill/>
          </a:ln>
        </p:spPr>
      </p:pic>
      <p:sp>
        <p:nvSpPr>
          <p:cNvPr id="233" name="Google Shape;233;p39"/>
          <p:cNvSpPr txBox="1"/>
          <p:nvPr/>
        </p:nvSpPr>
        <p:spPr>
          <a:xfrm>
            <a:off x="8084944" y="4870688"/>
            <a:ext cx="3461695" cy="16791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1200" dirty="0">
                <a:solidFill>
                  <a:schemeClr val="dk1"/>
                </a:solidFill>
              </a:rPr>
              <a:t>Andy Warhol,</a:t>
            </a:r>
            <a:r>
              <a:rPr lang="en" sz="1200" i="1" dirty="0">
                <a:solidFill>
                  <a:schemeClr val="dk1"/>
                </a:solidFill>
              </a:rPr>
              <a:t> Andy Warhol and Jon Gould</a:t>
            </a:r>
            <a:r>
              <a:rPr lang="en" sz="1200" dirty="0">
                <a:solidFill>
                  <a:schemeClr val="dk1"/>
                </a:solidFill>
              </a:rPr>
              <a:t>, ca. 1982</a:t>
            </a:r>
            <a:endParaRPr sz="933" dirty="0"/>
          </a:p>
          <a:p>
            <a:r>
              <a:rPr lang="en" sz="1200" dirty="0"/>
              <a:t>The Andy Warhol Museum, Pittsburgh; Founding Collection, Contribution The Andy Warhol Foundation for the Visual Arts, Inc. © The Andy Warhol Foundation for the Visual Arts, Inc. 2001.2.180</a:t>
            </a:r>
            <a:endParaRPr sz="1200" dirty="0"/>
          </a:p>
        </p:txBody>
      </p:sp>
      <p:sp>
        <p:nvSpPr>
          <p:cNvPr id="2" name="Rectangle 1">
            <a:extLst>
              <a:ext uri="{FF2B5EF4-FFF2-40B4-BE49-F238E27FC236}">
                <a16:creationId xmlns:a16="http://schemas.microsoft.com/office/drawing/2014/main" id="{1E6D8E3A-D1E1-F24F-A9A5-11F6BFE5C749}"/>
              </a:ext>
            </a:extLst>
          </p:cNvPr>
          <p:cNvSpPr/>
          <p:nvPr/>
        </p:nvSpPr>
        <p:spPr>
          <a:xfrm>
            <a:off x="689208" y="301907"/>
            <a:ext cx="3988300" cy="923330"/>
          </a:xfrm>
          <a:prstGeom prst="rect">
            <a:avLst/>
          </a:prstGeom>
        </p:spPr>
        <p:txBody>
          <a:bodyPr wrap="square">
            <a:spAutoFit/>
          </a:bodyPr>
          <a:lstStyle/>
          <a:p>
            <a:r>
              <a:rPr lang="en" sz="5400" dirty="0">
                <a:latin typeface="Arial" panose="020B0604020202020204" pitchFamily="34" charset="0"/>
                <a:cs typeface="Arial" panose="020B0604020202020204" pitchFamily="34" charset="0"/>
              </a:rPr>
              <a:t>Jon Gould</a:t>
            </a:r>
            <a:endParaRPr lang="en-US" sz="5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F711777-67E2-384A-9619-4B3C72623113}"/>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1084205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0"/>
          <p:cNvSpPr txBox="1">
            <a:spLocks noGrp="1"/>
          </p:cNvSpPr>
          <p:nvPr>
            <p:ph type="title"/>
          </p:nvPr>
        </p:nvSpPr>
        <p:spPr>
          <a:xfrm>
            <a:off x="669208" y="1532117"/>
            <a:ext cx="6196707" cy="4809200"/>
          </a:xfrm>
          <a:prstGeom prst="rect">
            <a:avLst/>
          </a:prstGeom>
        </p:spPr>
        <p:txBody>
          <a:bodyPr spcFirstLastPara="1" vert="horz" wrap="square" lIns="121900" tIns="121900" rIns="121900" bIns="121900" rtlCol="0" anchor="b" anchorCtr="0">
            <a:noAutofit/>
          </a:bodyPr>
          <a:lstStyle/>
          <a:p>
            <a:r>
              <a:rPr lang="en" sz="5400" dirty="0"/>
              <a:t>Collaborations</a:t>
            </a:r>
            <a:br>
              <a:rPr lang="en" sz="5400" dirty="0"/>
            </a:br>
            <a:br>
              <a:rPr lang="en" sz="5333" dirty="0"/>
            </a:br>
            <a:endParaRPr sz="2400" dirty="0"/>
          </a:p>
          <a:p>
            <a:pPr marL="609585" indent="-448722">
              <a:buSzPts val="1700"/>
              <a:buChar char="●"/>
            </a:pPr>
            <a:r>
              <a:rPr lang="en" sz="2400" dirty="0"/>
              <a:t>In 1982, Warhol begins collaborating with a younger generation of downtown painters, including gay and Black artists.</a:t>
            </a:r>
            <a:br>
              <a:rPr lang="en" sz="2400" dirty="0"/>
            </a:br>
            <a:endParaRPr sz="2400" dirty="0"/>
          </a:p>
          <a:p>
            <a:pPr marL="609585" indent="-448722">
              <a:buSzPts val="1700"/>
              <a:buChar char="●"/>
            </a:pPr>
            <a:r>
              <a:rPr lang="en" sz="2400" dirty="0"/>
              <a:t>He becomes a mentor-like figure to Keith Haring and Jean-Michel Basquiat, and trades portraits with Robert Mapplethorpe. </a:t>
            </a:r>
            <a:br>
              <a:rPr lang="en" sz="2400" dirty="0"/>
            </a:br>
            <a:endParaRPr sz="2400" dirty="0"/>
          </a:p>
          <a:p>
            <a:pPr marL="609585" indent="-448722">
              <a:buSzPts val="1700"/>
              <a:buChar char="●"/>
            </a:pPr>
            <a:r>
              <a:rPr lang="en" sz="2400" dirty="0"/>
              <a:t>Warhol paints a couples portrait of Haring with Juan Dubose.</a:t>
            </a:r>
            <a:endParaRPr sz="2400" dirty="0"/>
          </a:p>
        </p:txBody>
      </p:sp>
      <p:pic>
        <p:nvPicPr>
          <p:cNvPr id="239" name="Google Shape;239;p40" descr="This is a silk screen print of a photograph taken by Warhol of Keith Haring and Juan Dubose.  Both are facing the left, shirtless with Juan embracing Keith from behind.  The image is printed in violet on a soft red background.  There is a slight orange drop-shadow to the violet. "/>
          <p:cNvPicPr preferRelativeResize="0">
            <a:picLocks noChangeAspect="1"/>
          </p:cNvPicPr>
          <p:nvPr/>
        </p:nvPicPr>
        <p:blipFill>
          <a:blip r:embed="rId3">
            <a:alphaModFix/>
          </a:blip>
          <a:stretch>
            <a:fillRect/>
          </a:stretch>
        </p:blipFill>
        <p:spPr>
          <a:xfrm>
            <a:off x="7192415" y="868190"/>
            <a:ext cx="4330376" cy="4343400"/>
          </a:xfrm>
          <a:prstGeom prst="rect">
            <a:avLst/>
          </a:prstGeom>
          <a:noFill/>
          <a:ln>
            <a:noFill/>
          </a:ln>
        </p:spPr>
      </p:pic>
      <p:sp>
        <p:nvSpPr>
          <p:cNvPr id="240" name="Google Shape;240;p40"/>
          <p:cNvSpPr txBox="1"/>
          <p:nvPr/>
        </p:nvSpPr>
        <p:spPr>
          <a:xfrm>
            <a:off x="7104490" y="5099344"/>
            <a:ext cx="4744800" cy="8692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1200" dirty="0">
                <a:solidFill>
                  <a:schemeClr val="dk1"/>
                </a:solidFill>
              </a:rPr>
              <a:t>Andy Warhol, </a:t>
            </a:r>
            <a:r>
              <a:rPr lang="en" sz="1200" i="1" dirty="0">
                <a:solidFill>
                  <a:schemeClr val="dk1"/>
                </a:solidFill>
              </a:rPr>
              <a:t>Keith Haring and Juan Dubose</a:t>
            </a:r>
            <a:r>
              <a:rPr lang="en" sz="1200" dirty="0">
                <a:solidFill>
                  <a:schemeClr val="dk1"/>
                </a:solidFill>
              </a:rPr>
              <a:t>, 1983</a:t>
            </a:r>
            <a:br>
              <a:rPr lang="en" sz="533" dirty="0"/>
            </a:br>
            <a:r>
              <a:rPr lang="en" sz="1200" dirty="0"/>
              <a:t>The Andy Warhol Museum, Pittsburgh; Founding Collection, Contribution The Andy Warhol Foundation for the Visual Arts, Inc.</a:t>
            </a:r>
            <a:br>
              <a:rPr lang="en" sz="1200" dirty="0"/>
            </a:br>
            <a:r>
              <a:rPr lang="en" sz="1200" dirty="0"/>
              <a:t>© The Andy Warhol Foundation for the Visual Arts, Inc.</a:t>
            </a:r>
            <a:br>
              <a:rPr lang="en" sz="1200" dirty="0"/>
            </a:br>
            <a:r>
              <a:rPr lang="en" sz="1200" dirty="0"/>
              <a:t>1998.1.563</a:t>
            </a:r>
            <a:endParaRPr sz="1200" dirty="0"/>
          </a:p>
        </p:txBody>
      </p:sp>
      <p:pic>
        <p:nvPicPr>
          <p:cNvPr id="5" name="Picture 4">
            <a:extLst>
              <a:ext uri="{FF2B5EF4-FFF2-40B4-BE49-F238E27FC236}">
                <a16:creationId xmlns:a16="http://schemas.microsoft.com/office/drawing/2014/main" id="{FDCBDEE9-95AB-E042-BAEF-3F08AD471C5E}"/>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1376370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a:off x="684432" y="1197343"/>
            <a:ext cx="6582613" cy="5153633"/>
          </a:xfrm>
          <a:prstGeom prst="rect">
            <a:avLst/>
          </a:prstGeom>
        </p:spPr>
        <p:txBody>
          <a:bodyPr spcFirstLastPara="1" vert="horz" wrap="square" lIns="121900" tIns="121900" rIns="121900" bIns="121900" rtlCol="0" anchor="b" anchorCtr="0">
            <a:noAutofit/>
          </a:bodyPr>
          <a:lstStyle/>
          <a:p>
            <a:pPr marL="609585" indent="-448722">
              <a:lnSpc>
                <a:spcPct val="100000"/>
              </a:lnSpc>
              <a:buClr>
                <a:schemeClr val="dk1"/>
              </a:buClr>
              <a:buSzPts val="1700"/>
              <a:buChar char="●"/>
            </a:pPr>
            <a:r>
              <a:rPr lang="en" sz="2400" dirty="0"/>
              <a:t>While Warhol created very few artworks that directly address the AIDS crisis, he often expresses anxiety about the disease in his diaries.</a:t>
            </a:r>
            <a:br>
              <a:rPr lang="en" sz="2400" dirty="0"/>
            </a:br>
            <a:endParaRPr sz="2400" dirty="0"/>
          </a:p>
          <a:p>
            <a:pPr marL="609585" indent="-448722">
              <a:lnSpc>
                <a:spcPct val="100000"/>
              </a:lnSpc>
              <a:buClr>
                <a:schemeClr val="dk1"/>
              </a:buClr>
              <a:buSzPts val="1700"/>
              <a:buChar char="●"/>
            </a:pPr>
            <a:r>
              <a:rPr lang="en" sz="2400" dirty="0"/>
              <a:t>Warhol incorporates newspaper headlines referring to the disease into a few obscure paintings in 1985 and 1986.</a:t>
            </a:r>
            <a:br>
              <a:rPr lang="en" sz="2400" dirty="0"/>
            </a:br>
            <a:endParaRPr sz="2400" dirty="0"/>
          </a:p>
          <a:p>
            <a:pPr marL="609585" indent="-448722">
              <a:lnSpc>
                <a:spcPct val="100000"/>
              </a:lnSpc>
              <a:buClr>
                <a:schemeClr val="dk1"/>
              </a:buClr>
              <a:buSzPts val="1700"/>
              <a:buChar char="●"/>
            </a:pPr>
            <a:r>
              <a:rPr lang="en" sz="2400" dirty="0"/>
              <a:t>The virus claims the life of Jon Gould in 1986, and Halston, Mapplethorpe, and Haring by 1990.</a:t>
            </a:r>
            <a:endParaRPr sz="2400" dirty="0"/>
          </a:p>
        </p:txBody>
      </p:sp>
      <p:sp>
        <p:nvSpPr>
          <p:cNvPr id="246" name="Google Shape;246;p41"/>
          <p:cNvSpPr txBox="1"/>
          <p:nvPr/>
        </p:nvSpPr>
        <p:spPr>
          <a:xfrm>
            <a:off x="6513867" y="4908267"/>
            <a:ext cx="5574400" cy="796800"/>
          </a:xfrm>
          <a:prstGeom prst="rect">
            <a:avLst/>
          </a:prstGeom>
          <a:noFill/>
          <a:ln>
            <a:noFill/>
          </a:ln>
        </p:spPr>
        <p:txBody>
          <a:bodyPr spcFirstLastPara="1" wrap="square" lIns="121900" tIns="121900" rIns="121900" bIns="121900" anchor="t" anchorCtr="0">
            <a:noAutofit/>
          </a:bodyPr>
          <a:lstStyle/>
          <a:p>
            <a:endParaRPr sz="1200"/>
          </a:p>
        </p:txBody>
      </p:sp>
      <p:pic>
        <p:nvPicPr>
          <p:cNvPr id="247" name="Google Shape;247;p41" descr="A collage by Warhol of newspaper headlines and car advertisements.  &quot;The Big C&quot; along with &quot;AIDS&quot; in black text appears towards the middle of the composition. "/>
          <p:cNvPicPr preferRelativeResize="0">
            <a:picLocks noChangeAspect="1"/>
          </p:cNvPicPr>
          <p:nvPr/>
        </p:nvPicPr>
        <p:blipFill>
          <a:blip r:embed="rId3">
            <a:alphaModFix/>
          </a:blip>
          <a:stretch>
            <a:fillRect/>
          </a:stretch>
        </p:blipFill>
        <p:spPr>
          <a:xfrm>
            <a:off x="7522127" y="704967"/>
            <a:ext cx="3985440" cy="4343400"/>
          </a:xfrm>
          <a:prstGeom prst="rect">
            <a:avLst/>
          </a:prstGeom>
          <a:noFill/>
          <a:ln>
            <a:noFill/>
          </a:ln>
        </p:spPr>
      </p:pic>
      <p:sp>
        <p:nvSpPr>
          <p:cNvPr id="248" name="Google Shape;248;p41"/>
          <p:cNvSpPr txBox="1"/>
          <p:nvPr/>
        </p:nvSpPr>
        <p:spPr>
          <a:xfrm>
            <a:off x="7522127" y="4956846"/>
            <a:ext cx="3985440" cy="7968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200" dirty="0">
                <a:solidFill>
                  <a:srgbClr val="201F1E"/>
                </a:solidFill>
              </a:rPr>
              <a:t>Andy Warhol, </a:t>
            </a:r>
            <a:r>
              <a:rPr lang="en" sz="1200" i="1" dirty="0">
                <a:solidFill>
                  <a:srgbClr val="201F1E"/>
                </a:solidFill>
              </a:rPr>
              <a:t>Collage (photocopies of newspaper headlines and advertisements), </a:t>
            </a:r>
            <a:r>
              <a:rPr lang="en" sz="1200" dirty="0">
                <a:solidFill>
                  <a:srgbClr val="201F1E"/>
                </a:solidFill>
              </a:rPr>
              <a:t>1985-1986</a:t>
            </a:r>
            <a:br>
              <a:rPr lang="en" sz="1200" dirty="0">
                <a:solidFill>
                  <a:srgbClr val="201F1E"/>
                </a:solidFill>
              </a:rPr>
            </a:br>
            <a:r>
              <a:rPr lang="en" sz="1200" dirty="0">
                <a:solidFill>
                  <a:srgbClr val="201F1E"/>
                </a:solidFill>
              </a:rPr>
              <a:t>The Andy Warhol Museum, Pittsburgh; Founding Collection, Contribution The Andy Warhol Foundation for the Visual Arts, Inc. © The Andy Warhol Foundation for the Visual Arts, Inc. T3291</a:t>
            </a:r>
            <a:endParaRPr sz="1200" dirty="0">
              <a:solidFill>
                <a:srgbClr val="201F1E"/>
              </a:solidFill>
            </a:endParaRPr>
          </a:p>
          <a:p>
            <a:pPr>
              <a:spcBef>
                <a:spcPts val="2133"/>
              </a:spcBef>
            </a:pPr>
            <a:endParaRPr sz="1200" dirty="0"/>
          </a:p>
        </p:txBody>
      </p:sp>
      <p:pic>
        <p:nvPicPr>
          <p:cNvPr id="6" name="Picture 5">
            <a:extLst>
              <a:ext uri="{FF2B5EF4-FFF2-40B4-BE49-F238E27FC236}">
                <a16:creationId xmlns:a16="http://schemas.microsoft.com/office/drawing/2014/main" id="{5877A4CA-1F1E-A642-9DB5-2524B624AA92}"/>
              </a:ext>
            </a:extLst>
          </p:cNvPr>
          <p:cNvPicPr>
            <a:picLocks noChangeAspect="1"/>
          </p:cNvPicPr>
          <p:nvPr/>
        </p:nvPicPr>
        <p:blipFill>
          <a:blip r:embed="rId4"/>
          <a:stretch>
            <a:fillRect/>
          </a:stretch>
        </p:blipFill>
        <p:spPr>
          <a:xfrm>
            <a:off x="2616200" y="6374920"/>
            <a:ext cx="6959600" cy="368300"/>
          </a:xfrm>
          <a:prstGeom prst="rect">
            <a:avLst/>
          </a:prstGeom>
        </p:spPr>
      </p:pic>
      <p:sp>
        <p:nvSpPr>
          <p:cNvPr id="2" name="Rectangle 1">
            <a:extLst>
              <a:ext uri="{FF2B5EF4-FFF2-40B4-BE49-F238E27FC236}">
                <a16:creationId xmlns:a16="http://schemas.microsoft.com/office/drawing/2014/main" id="{3411ED32-5F1B-0C49-8788-5600D055683D}"/>
              </a:ext>
            </a:extLst>
          </p:cNvPr>
          <p:cNvSpPr/>
          <p:nvPr/>
        </p:nvSpPr>
        <p:spPr>
          <a:xfrm>
            <a:off x="684434" y="500447"/>
            <a:ext cx="6582614" cy="1754326"/>
          </a:xfrm>
          <a:prstGeom prst="rect">
            <a:avLst/>
          </a:prstGeom>
        </p:spPr>
        <p:txBody>
          <a:bodyPr wrap="square">
            <a:spAutoFit/>
          </a:bodyPr>
          <a:lstStyle/>
          <a:p>
            <a:r>
              <a:rPr lang="en" sz="5400" dirty="0">
                <a:latin typeface="Arial" panose="020B0604020202020204" pitchFamily="34" charset="0"/>
                <a:cs typeface="Arial" panose="020B0604020202020204" pitchFamily="34" charset="0"/>
              </a:rPr>
              <a:t>The AIDS Epidemic</a:t>
            </a:r>
            <a:br>
              <a:rPr lang="en" sz="5400" dirty="0">
                <a:latin typeface="Arial" panose="020B0604020202020204" pitchFamily="34" charset="0"/>
                <a:cs typeface="Arial" panose="020B0604020202020204" pitchFamily="34" charset="0"/>
              </a:rPr>
            </a:b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49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5" name="Picture 4">
            <a:extLst>
              <a:ext uri="{FF2B5EF4-FFF2-40B4-BE49-F238E27FC236}">
                <a16:creationId xmlns:a16="http://schemas.microsoft.com/office/drawing/2014/main" id="{6E554D0D-CF77-8E40-926C-8F8FA891E4D3}"/>
              </a:ext>
            </a:extLst>
          </p:cNvPr>
          <p:cNvPicPr>
            <a:picLocks noChangeAspect="1"/>
          </p:cNvPicPr>
          <p:nvPr/>
        </p:nvPicPr>
        <p:blipFill>
          <a:blip r:embed="rId3"/>
          <a:stretch>
            <a:fillRect/>
          </a:stretch>
        </p:blipFill>
        <p:spPr>
          <a:xfrm>
            <a:off x="2616200" y="6374920"/>
            <a:ext cx="6959600" cy="368300"/>
          </a:xfrm>
          <a:prstGeom prst="rect">
            <a:avLst/>
          </a:prstGeom>
        </p:spPr>
      </p:pic>
      <p:sp>
        <p:nvSpPr>
          <p:cNvPr id="7" name="Content Placeholder 5">
            <a:extLst>
              <a:ext uri="{FF2B5EF4-FFF2-40B4-BE49-F238E27FC236}">
                <a16:creationId xmlns:a16="http://schemas.microsoft.com/office/drawing/2014/main" id="{D286F147-CA4D-7F4E-A167-8730B992CC90}"/>
              </a:ext>
            </a:extLst>
          </p:cNvPr>
          <p:cNvSpPr txBox="1">
            <a:spLocks/>
          </p:cNvSpPr>
          <p:nvPr/>
        </p:nvSpPr>
        <p:spPr>
          <a:xfrm>
            <a:off x="739904" y="509958"/>
            <a:ext cx="7134955" cy="5918215"/>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 sz="9800" dirty="0">
                <a:latin typeface="Arial" panose="020B0604020202020204" pitchFamily="34" charset="0"/>
                <a:cs typeface="Arial" panose="020B0604020202020204" pitchFamily="34" charset="0"/>
              </a:rPr>
              <a:t>Why Warhol?</a:t>
            </a:r>
            <a:endParaRPr lang="en" sz="9800" dirty="0"/>
          </a:p>
          <a:p>
            <a:pPr marL="0" indent="0">
              <a:buNone/>
            </a:pPr>
            <a:endParaRPr lang="en-US" sz="2400" dirty="0">
              <a:latin typeface="Arial" panose="020B0604020202020204" pitchFamily="34" charset="0"/>
              <a:cs typeface="Arial" panose="020B0604020202020204" pitchFamily="34" charset="0"/>
            </a:endParaRPr>
          </a:p>
          <a:p>
            <a:pPr>
              <a:lnSpc>
                <a:spcPct val="120000"/>
              </a:lnSpc>
            </a:pPr>
            <a:r>
              <a:rPr lang="en" sz="4400" dirty="0">
                <a:latin typeface="Arial" panose="020B0604020202020204" pitchFamily="34" charset="0"/>
                <a:cs typeface="Arial" panose="020B0604020202020204" pitchFamily="34" charset="0"/>
              </a:rPr>
              <a:t>Andy Warhol lived through one of the most tumultuous periods of LGBTQ+ public life in American history. </a:t>
            </a:r>
          </a:p>
          <a:p>
            <a:pPr marL="0" indent="0">
              <a:lnSpc>
                <a:spcPct val="120000"/>
              </a:lnSpc>
              <a:buNone/>
            </a:pPr>
            <a:endParaRPr lang="en" sz="4400" dirty="0">
              <a:latin typeface="Arial" panose="020B0604020202020204" pitchFamily="34" charset="0"/>
              <a:cs typeface="Arial" panose="020B0604020202020204" pitchFamily="34" charset="0"/>
            </a:endParaRPr>
          </a:p>
          <a:p>
            <a:pPr>
              <a:lnSpc>
                <a:spcPct val="120000"/>
              </a:lnSpc>
            </a:pPr>
            <a:r>
              <a:rPr lang="en" sz="4400" dirty="0">
                <a:latin typeface="Arial" panose="020B0604020202020204" pitchFamily="34" charset="0"/>
                <a:cs typeface="Arial" panose="020B0604020202020204" pitchFamily="34" charset="0"/>
              </a:rPr>
              <a:t>As a prominent artist in one of the country’s LGBTQ+ epicenters, his life intersected with many important historical figures.</a:t>
            </a:r>
          </a:p>
          <a:p>
            <a:pPr marL="0" indent="0">
              <a:lnSpc>
                <a:spcPct val="120000"/>
              </a:lnSpc>
              <a:buNone/>
            </a:pPr>
            <a:endParaRPr lang="en-US" sz="4400" dirty="0"/>
          </a:p>
          <a:p>
            <a:pPr>
              <a:lnSpc>
                <a:spcPct val="120000"/>
              </a:lnSpc>
            </a:pPr>
            <a:r>
              <a:rPr lang="en" sz="4400" dirty="0">
                <a:latin typeface="Arial" panose="020B0604020202020204" pitchFamily="34" charset="0"/>
                <a:cs typeface="Arial" panose="020B0604020202020204" pitchFamily="34" charset="0"/>
              </a:rPr>
              <a:t>Warhol’s own life can be instructive in understanding the impacts of the gay rights movement, the AIDS crisis, and much more.</a:t>
            </a:r>
            <a:endParaRPr lang="en-US" altLang="en-US" sz="4400" dirty="0"/>
          </a:p>
        </p:txBody>
      </p:sp>
      <p:pic>
        <p:nvPicPr>
          <p:cNvPr id="6" name="Google Shape;55;p13" descr="This image depicts Andy Warhol in full drag make up and a short curly gray wig parted on the left side. This is a studio photograph and his makeup wig has been professionally  styled.  His bright red lips are the only contrast of color against a largely white palette. ">
            <a:extLst>
              <a:ext uri="{FF2B5EF4-FFF2-40B4-BE49-F238E27FC236}">
                <a16:creationId xmlns:a16="http://schemas.microsoft.com/office/drawing/2014/main" id="{2AA1952E-4DE4-A843-B5CB-34EE439434EA}"/>
              </a:ext>
            </a:extLst>
          </p:cNvPr>
          <p:cNvPicPr preferRelativeResize="0">
            <a:picLocks noChangeAspect="1"/>
          </p:cNvPicPr>
          <p:nvPr/>
        </p:nvPicPr>
        <p:blipFill rotWithShape="1">
          <a:blip r:embed="rId4">
            <a:alphaModFix/>
          </a:blip>
          <a:srcRect t="1662" b="1653"/>
          <a:stretch/>
        </p:blipFill>
        <p:spPr>
          <a:xfrm>
            <a:off x="8087086" y="693600"/>
            <a:ext cx="3531131" cy="4343400"/>
          </a:xfrm>
          <a:prstGeom prst="rect">
            <a:avLst/>
          </a:prstGeom>
          <a:noFill/>
          <a:ln>
            <a:noFill/>
          </a:ln>
        </p:spPr>
      </p:pic>
      <p:sp>
        <p:nvSpPr>
          <p:cNvPr id="8" name="Google Shape;68;p15">
            <a:extLst>
              <a:ext uri="{FF2B5EF4-FFF2-40B4-BE49-F238E27FC236}">
                <a16:creationId xmlns:a16="http://schemas.microsoft.com/office/drawing/2014/main" id="{90D03F3A-736D-EF48-9706-6FAC8B116BF8}"/>
              </a:ext>
            </a:extLst>
          </p:cNvPr>
          <p:cNvSpPr txBox="1"/>
          <p:nvPr/>
        </p:nvSpPr>
        <p:spPr>
          <a:xfrm>
            <a:off x="8087086" y="5037000"/>
            <a:ext cx="3743358" cy="10196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US" sz="1200" dirty="0">
                <a:solidFill>
                  <a:schemeClr val="dk1"/>
                </a:solidFill>
              </a:rPr>
              <a:t>Andy Warhol,</a:t>
            </a:r>
            <a:r>
              <a:rPr lang="en-US" sz="1200" i="1" dirty="0">
                <a:solidFill>
                  <a:schemeClr val="dk1"/>
                </a:solidFill>
              </a:rPr>
              <a:t> Self-Portrait in Drag</a:t>
            </a:r>
            <a:r>
              <a:rPr lang="en-US" sz="1200" dirty="0">
                <a:solidFill>
                  <a:schemeClr val="dk1"/>
                </a:solidFill>
              </a:rPr>
              <a:t>, 1980</a:t>
            </a:r>
          </a:p>
          <a:p>
            <a:r>
              <a:rPr lang="en-US" sz="1200" dirty="0">
                <a:solidFill>
                  <a:schemeClr val="dk1"/>
                </a:solidFill>
              </a:rPr>
              <a:t>The Andy Warhol Museum, Pittsburgh; </a:t>
            </a:r>
          </a:p>
          <a:p>
            <a:pPr>
              <a:buClr>
                <a:schemeClr val="dk1"/>
              </a:buClr>
              <a:buSzPts val="1100"/>
            </a:pPr>
            <a:r>
              <a:rPr lang="en-US" sz="1200" dirty="0">
                <a:solidFill>
                  <a:schemeClr val="dk1"/>
                </a:solidFill>
              </a:rPr>
              <a:t>Founding Collection, Contribution The Andy Warhol Foundation for the Visual Arts, Inc.</a:t>
            </a:r>
          </a:p>
          <a:p>
            <a:r>
              <a:rPr lang="en-US" sz="1200" dirty="0">
                <a:solidFill>
                  <a:schemeClr val="dk1"/>
                </a:solidFill>
              </a:rPr>
              <a:t>© The Andy Warhol Foundation for the Visual Arts, Inc</a:t>
            </a:r>
          </a:p>
          <a:p>
            <a:r>
              <a:rPr lang="en-US" sz="1200" dirty="0">
                <a:solidFill>
                  <a:schemeClr val="dk1"/>
                </a:solidFill>
              </a:rPr>
              <a:t>1998-1-2910</a:t>
            </a:r>
            <a:endParaRPr lang="en-US" sz="1600" dirty="0"/>
          </a:p>
        </p:txBody>
      </p:sp>
    </p:spTree>
    <p:extLst>
      <p:ext uri="{BB962C8B-B14F-4D97-AF65-F5344CB8AC3E}">
        <p14:creationId xmlns:p14="http://schemas.microsoft.com/office/powerpoint/2010/main" val="3514432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2"/>
          <p:cNvSpPr txBox="1">
            <a:spLocks noGrp="1"/>
          </p:cNvSpPr>
          <p:nvPr>
            <p:ph type="title"/>
          </p:nvPr>
        </p:nvSpPr>
        <p:spPr>
          <a:xfrm>
            <a:off x="474785" y="1266090"/>
            <a:ext cx="6418383" cy="4880335"/>
          </a:xfrm>
          <a:prstGeom prst="rect">
            <a:avLst/>
          </a:prstGeom>
        </p:spPr>
        <p:txBody>
          <a:bodyPr spcFirstLastPara="1" vert="horz" wrap="square" lIns="121900" tIns="121900" rIns="121900" bIns="121900" rtlCol="0" anchor="b" anchorCtr="0">
            <a:noAutofit/>
          </a:bodyPr>
          <a:lstStyle/>
          <a:p>
            <a:pPr marL="609585" indent="-448722">
              <a:buClr>
                <a:schemeClr val="dk1"/>
              </a:buClr>
              <a:buSzPts val="1700"/>
              <a:buChar char="●"/>
            </a:pPr>
            <a:r>
              <a:rPr lang="en" sz="2400" dirty="0"/>
              <a:t>In 1986 Warhol creates a series of self-portraits overlaid with colorful camouflage patterns, juxtaposing his aging and increasingly outrageous visage with a playful exploration of the limits of blending in.</a:t>
            </a:r>
            <a:br>
              <a:rPr lang="en" sz="2400" dirty="0"/>
            </a:br>
            <a:endParaRPr sz="2400" dirty="0"/>
          </a:p>
          <a:p>
            <a:pPr marL="609585" indent="-448722">
              <a:buClr>
                <a:schemeClr val="dk1"/>
              </a:buClr>
              <a:buSzPts val="1700"/>
              <a:buChar char="●"/>
            </a:pPr>
            <a:r>
              <a:rPr lang="en" sz="2400" dirty="0"/>
              <a:t>Warhol completes a commissioned series of </a:t>
            </a:r>
            <a:r>
              <a:rPr lang="en" sz="2400" i="1" dirty="0"/>
              <a:t>Last Supper </a:t>
            </a:r>
            <a:r>
              <a:rPr lang="en" sz="2400" dirty="0"/>
              <a:t>paintings in 1986, highlighting the tension between his lifelong Byzantine Catholic faith and his membership in the gay community.</a:t>
            </a:r>
            <a:endParaRPr sz="2400" dirty="0"/>
          </a:p>
        </p:txBody>
      </p:sp>
      <p:pic>
        <p:nvPicPr>
          <p:cNvPr id="255" name="Google Shape;255;p42" descr="This is a silk screen print reproducing Leonardo DaVinci's &quot;Last Supper.&quot; The reproduction is printed in black ink on torn colored paper collaged together in stripes. The image is smaller than the collaged paper allowing the irregular edges to show. "/>
          <p:cNvPicPr preferRelativeResize="0">
            <a:picLocks noChangeAspect="1"/>
          </p:cNvPicPr>
          <p:nvPr/>
        </p:nvPicPr>
        <p:blipFill rotWithShape="1">
          <a:blip r:embed="rId3">
            <a:alphaModFix/>
          </a:blip>
          <a:srcRect l="1351" t="1496" b="2570"/>
          <a:stretch/>
        </p:blipFill>
        <p:spPr>
          <a:xfrm>
            <a:off x="7086700" y="1317020"/>
            <a:ext cx="4343400" cy="3194295"/>
          </a:xfrm>
          <a:prstGeom prst="rect">
            <a:avLst/>
          </a:prstGeom>
          <a:noFill/>
          <a:ln>
            <a:noFill/>
          </a:ln>
        </p:spPr>
      </p:pic>
      <p:sp>
        <p:nvSpPr>
          <p:cNvPr id="256" name="Google Shape;256;p42"/>
          <p:cNvSpPr txBox="1"/>
          <p:nvPr/>
        </p:nvSpPr>
        <p:spPr>
          <a:xfrm>
            <a:off x="7086700" y="4440975"/>
            <a:ext cx="4343400" cy="767200"/>
          </a:xfrm>
          <a:prstGeom prst="rect">
            <a:avLst/>
          </a:prstGeom>
          <a:noFill/>
          <a:ln>
            <a:noFill/>
          </a:ln>
        </p:spPr>
        <p:txBody>
          <a:bodyPr spcFirstLastPara="1" wrap="square" lIns="121900" tIns="121900" rIns="121900" bIns="121900" anchor="t" anchorCtr="0">
            <a:noAutofit/>
          </a:bodyPr>
          <a:lstStyle/>
          <a:p>
            <a:r>
              <a:rPr lang="en" sz="1200" dirty="0">
                <a:solidFill>
                  <a:schemeClr val="dk1"/>
                </a:solidFill>
              </a:rPr>
              <a:t>Andy Warhol, </a:t>
            </a:r>
            <a:r>
              <a:rPr lang="en" sz="1200" i="1" dirty="0">
                <a:solidFill>
                  <a:schemeClr val="dk1"/>
                </a:solidFill>
              </a:rPr>
              <a:t>The Last Supper</a:t>
            </a:r>
            <a:r>
              <a:rPr lang="en" sz="1200" dirty="0">
                <a:solidFill>
                  <a:schemeClr val="dk1"/>
                </a:solidFill>
              </a:rPr>
              <a:t>, 1986.</a:t>
            </a:r>
            <a:endParaRPr sz="1200" dirty="0">
              <a:solidFill>
                <a:schemeClr val="dk1"/>
              </a:solidFill>
            </a:endParaRPr>
          </a:p>
          <a:p>
            <a:pPr>
              <a:buClr>
                <a:schemeClr val="dk1"/>
              </a:buClr>
              <a:buSzPts val="1100"/>
            </a:pPr>
            <a:r>
              <a:rPr lang="en" sz="1200" dirty="0">
                <a:solidFill>
                  <a:schemeClr val="dk1"/>
                </a:solidFill>
              </a:rPr>
              <a:t>The Andy Warhol Museum, Pittsburgh; Founding Collection, Contribution The Andy Warhol Foundation for the Visual Arts, Inc.</a:t>
            </a:r>
            <a:endParaRPr sz="1200" dirty="0">
              <a:solidFill>
                <a:schemeClr val="dk1"/>
              </a:solidFill>
            </a:endParaRPr>
          </a:p>
          <a:p>
            <a:pPr>
              <a:buClr>
                <a:schemeClr val="dk1"/>
              </a:buClr>
              <a:buSzPts val="1100"/>
            </a:pPr>
            <a:r>
              <a:rPr lang="en" sz="1200" dirty="0">
                <a:solidFill>
                  <a:schemeClr val="dk1"/>
                </a:solidFill>
              </a:rPr>
              <a:t>© The Andy Warhol Foundation for the Visual Arts, Inc.</a:t>
            </a:r>
            <a:endParaRPr sz="1200" dirty="0">
              <a:solidFill>
                <a:schemeClr val="dk1"/>
              </a:solidFill>
            </a:endParaRPr>
          </a:p>
          <a:p>
            <a:pPr>
              <a:buClr>
                <a:schemeClr val="dk1"/>
              </a:buClr>
              <a:buSzPts val="1100"/>
            </a:pPr>
            <a:r>
              <a:rPr lang="en" sz="1200" dirty="0">
                <a:solidFill>
                  <a:schemeClr val="dk1"/>
                </a:solidFill>
              </a:rPr>
              <a:t>1998.1.2126</a:t>
            </a:r>
            <a:endParaRPr sz="1200" dirty="0">
              <a:solidFill>
                <a:schemeClr val="dk1"/>
              </a:solidFill>
            </a:endParaRPr>
          </a:p>
          <a:p>
            <a:endParaRPr sz="2400" dirty="0"/>
          </a:p>
        </p:txBody>
      </p:sp>
      <p:pic>
        <p:nvPicPr>
          <p:cNvPr id="6" name="Picture 5">
            <a:extLst>
              <a:ext uri="{FF2B5EF4-FFF2-40B4-BE49-F238E27FC236}">
                <a16:creationId xmlns:a16="http://schemas.microsoft.com/office/drawing/2014/main" id="{FD513793-A2BB-5848-8900-10BF52C986EE}"/>
              </a:ext>
            </a:extLst>
          </p:cNvPr>
          <p:cNvPicPr>
            <a:picLocks noChangeAspect="1"/>
          </p:cNvPicPr>
          <p:nvPr/>
        </p:nvPicPr>
        <p:blipFill>
          <a:blip r:embed="rId4"/>
          <a:stretch>
            <a:fillRect/>
          </a:stretch>
        </p:blipFill>
        <p:spPr>
          <a:xfrm>
            <a:off x="2616200" y="6374920"/>
            <a:ext cx="6959600" cy="368300"/>
          </a:xfrm>
          <a:prstGeom prst="rect">
            <a:avLst/>
          </a:prstGeom>
        </p:spPr>
      </p:pic>
      <p:sp>
        <p:nvSpPr>
          <p:cNvPr id="2" name="Rectangle 1">
            <a:extLst>
              <a:ext uri="{FF2B5EF4-FFF2-40B4-BE49-F238E27FC236}">
                <a16:creationId xmlns:a16="http://schemas.microsoft.com/office/drawing/2014/main" id="{33D97268-6727-2F4C-8111-20E07DDFFE04}"/>
              </a:ext>
            </a:extLst>
          </p:cNvPr>
          <p:cNvSpPr/>
          <p:nvPr/>
        </p:nvSpPr>
        <p:spPr>
          <a:xfrm>
            <a:off x="571551" y="486078"/>
            <a:ext cx="6418383" cy="2585323"/>
          </a:xfrm>
          <a:prstGeom prst="rect">
            <a:avLst/>
          </a:prstGeom>
        </p:spPr>
        <p:txBody>
          <a:bodyPr wrap="square">
            <a:spAutoFit/>
          </a:bodyPr>
          <a:lstStyle/>
          <a:p>
            <a:r>
              <a:rPr lang="en" sz="5400" dirty="0">
                <a:latin typeface="Arial" panose="020B0604020202020204" pitchFamily="34" charset="0"/>
                <a:cs typeface="Arial" panose="020B0604020202020204" pitchFamily="34" charset="0"/>
              </a:rPr>
              <a:t>Late Work</a:t>
            </a:r>
            <a:br>
              <a:rPr lang="en" sz="5400" dirty="0">
                <a:latin typeface="Arial" panose="020B0604020202020204" pitchFamily="34" charset="0"/>
                <a:cs typeface="Arial" panose="020B0604020202020204" pitchFamily="34" charset="0"/>
              </a:rPr>
            </a:br>
            <a:br>
              <a:rPr lang="en" sz="5400" dirty="0">
                <a:latin typeface="Arial" panose="020B0604020202020204" pitchFamily="34" charset="0"/>
                <a:cs typeface="Arial" panose="020B0604020202020204" pitchFamily="34" charset="0"/>
              </a:rPr>
            </a:b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56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3"/>
          <p:cNvSpPr txBox="1">
            <a:spLocks noGrp="1"/>
          </p:cNvSpPr>
          <p:nvPr>
            <p:ph type="title"/>
          </p:nvPr>
        </p:nvSpPr>
        <p:spPr>
          <a:xfrm>
            <a:off x="492370" y="1555033"/>
            <a:ext cx="6569130" cy="4748800"/>
          </a:xfrm>
          <a:prstGeom prst="rect">
            <a:avLst/>
          </a:prstGeom>
        </p:spPr>
        <p:txBody>
          <a:bodyPr spcFirstLastPara="1" vert="horz" wrap="square" lIns="121900" tIns="121900" rIns="121900" bIns="121900" rtlCol="0" anchor="b" anchorCtr="0">
            <a:noAutofit/>
          </a:bodyPr>
          <a:lstStyle/>
          <a:p>
            <a:pPr marL="609585" indent="-448722">
              <a:buClr>
                <a:schemeClr val="dk1"/>
              </a:buClr>
              <a:buSzPts val="1700"/>
              <a:buChar char="●"/>
            </a:pPr>
            <a:r>
              <a:rPr lang="en" sz="2400" dirty="0"/>
              <a:t>Andy Warhol dies at the age of fifty eight due to complications after gallbladder surgery.</a:t>
            </a:r>
            <a:br>
              <a:rPr lang="en" sz="2400" dirty="0"/>
            </a:br>
            <a:endParaRPr sz="2400" dirty="0"/>
          </a:p>
          <a:p>
            <a:pPr marL="609585" indent="-448722">
              <a:buClr>
                <a:schemeClr val="dk1"/>
              </a:buClr>
              <a:buSzPts val="1700"/>
              <a:buChar char="●"/>
            </a:pPr>
            <a:r>
              <a:rPr lang="en" sz="2400" dirty="0"/>
              <a:t>Warhol is buried next to his mother and father at St. John the Baptist Byzantine Catholic Cemetery in Pittsburgh.</a:t>
            </a:r>
            <a:br>
              <a:rPr lang="en" sz="2400" dirty="0"/>
            </a:br>
            <a:endParaRPr sz="2400" dirty="0"/>
          </a:p>
          <a:p>
            <a:pPr marL="609585" indent="-448722">
              <a:buClr>
                <a:schemeClr val="dk1"/>
              </a:buClr>
              <a:buSzPts val="1700"/>
              <a:buChar char="●"/>
            </a:pPr>
            <a:r>
              <a:rPr lang="en" sz="2400" dirty="0"/>
              <a:t>Plans to house The Andy Warhol Museum in Pittsburgh are announced in 1989, and the museum opens its doors during a twenty four-hour celebration on May 13, 1994.</a:t>
            </a:r>
            <a:endParaRPr sz="2400" dirty="0"/>
          </a:p>
        </p:txBody>
      </p:sp>
      <p:pic>
        <p:nvPicPr>
          <p:cNvPr id="262" name="Google Shape;262;p43" descr="This is a silkscreened self-portrait of Andy Warhol in spiky “fright” wig. It is predominately black ink on a but the skin of his face reveal an under-painting of a yellow, cobalt blue and mint green camouflage   He is looking out at the viewer with hair sticking straight up and in his eyes."/>
          <p:cNvPicPr preferRelativeResize="0">
            <a:picLocks noChangeAspect="1"/>
          </p:cNvPicPr>
          <p:nvPr/>
        </p:nvPicPr>
        <p:blipFill>
          <a:blip r:embed="rId3">
            <a:alphaModFix/>
          </a:blip>
          <a:stretch>
            <a:fillRect/>
          </a:stretch>
        </p:blipFill>
        <p:spPr>
          <a:xfrm>
            <a:off x="7264525" y="834063"/>
            <a:ext cx="4296750" cy="4343400"/>
          </a:xfrm>
          <a:prstGeom prst="rect">
            <a:avLst/>
          </a:prstGeom>
          <a:noFill/>
          <a:ln>
            <a:noFill/>
          </a:ln>
        </p:spPr>
      </p:pic>
      <p:sp>
        <p:nvSpPr>
          <p:cNvPr id="263" name="Google Shape;263;p43"/>
          <p:cNvSpPr txBox="1"/>
          <p:nvPr/>
        </p:nvSpPr>
        <p:spPr>
          <a:xfrm>
            <a:off x="7264525" y="5107123"/>
            <a:ext cx="4296750" cy="8896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200" dirty="0">
                <a:solidFill>
                  <a:srgbClr val="201F1E"/>
                </a:solidFill>
              </a:rPr>
              <a:t>Andy Warhol, </a:t>
            </a:r>
            <a:r>
              <a:rPr lang="en" sz="1200" i="1" dirty="0">
                <a:solidFill>
                  <a:srgbClr val="201F1E"/>
                </a:solidFill>
              </a:rPr>
              <a:t>Self-Portrait, </a:t>
            </a:r>
            <a:r>
              <a:rPr lang="en" sz="1200" dirty="0">
                <a:solidFill>
                  <a:srgbClr val="201F1E"/>
                </a:solidFill>
              </a:rPr>
              <a:t>1986</a:t>
            </a:r>
            <a:endParaRPr sz="1200" dirty="0">
              <a:solidFill>
                <a:srgbClr val="201F1E"/>
              </a:solidFill>
            </a:endParaRPr>
          </a:p>
          <a:p>
            <a:pPr>
              <a:lnSpc>
                <a:spcPct val="115000"/>
              </a:lnSpc>
              <a:buClr>
                <a:schemeClr val="dk1"/>
              </a:buClr>
              <a:buSzPts val="1100"/>
            </a:pPr>
            <a:r>
              <a:rPr lang="en" sz="1200" dirty="0">
                <a:solidFill>
                  <a:srgbClr val="201F1E"/>
                </a:solidFill>
              </a:rPr>
              <a:t>The Andy Warhol Museum, Pittsburgh; Founding Collection, Contribution The Andy Warhol Foundation for the Visual Arts, Inc. 1998.1.819</a:t>
            </a:r>
            <a:endParaRPr sz="1200" dirty="0">
              <a:solidFill>
                <a:srgbClr val="201F1E"/>
              </a:solidFill>
            </a:endParaRPr>
          </a:p>
          <a:p>
            <a:endParaRPr sz="1200" dirty="0"/>
          </a:p>
        </p:txBody>
      </p:sp>
      <p:pic>
        <p:nvPicPr>
          <p:cNvPr id="5" name="Picture 4">
            <a:extLst>
              <a:ext uri="{FF2B5EF4-FFF2-40B4-BE49-F238E27FC236}">
                <a16:creationId xmlns:a16="http://schemas.microsoft.com/office/drawing/2014/main" id="{ED76FB96-ABD6-2541-926B-8B64E0EFA76B}"/>
              </a:ext>
            </a:extLst>
          </p:cNvPr>
          <p:cNvPicPr>
            <a:picLocks noChangeAspect="1"/>
          </p:cNvPicPr>
          <p:nvPr/>
        </p:nvPicPr>
        <p:blipFill>
          <a:blip r:embed="rId4"/>
          <a:stretch>
            <a:fillRect/>
          </a:stretch>
        </p:blipFill>
        <p:spPr>
          <a:xfrm>
            <a:off x="2616200" y="6374920"/>
            <a:ext cx="6959600" cy="368300"/>
          </a:xfrm>
          <a:prstGeom prst="rect">
            <a:avLst/>
          </a:prstGeom>
        </p:spPr>
      </p:pic>
      <p:sp>
        <p:nvSpPr>
          <p:cNvPr id="2" name="TextBox 1">
            <a:extLst>
              <a:ext uri="{FF2B5EF4-FFF2-40B4-BE49-F238E27FC236}">
                <a16:creationId xmlns:a16="http://schemas.microsoft.com/office/drawing/2014/main" id="{478FEDD4-A99E-9047-B77F-90AAA0B7969A}"/>
              </a:ext>
            </a:extLst>
          </p:cNvPr>
          <p:cNvSpPr txBox="1"/>
          <p:nvPr/>
        </p:nvSpPr>
        <p:spPr>
          <a:xfrm>
            <a:off x="780937" y="519607"/>
            <a:ext cx="5840060" cy="1754326"/>
          </a:xfrm>
          <a:prstGeom prst="rect">
            <a:avLst/>
          </a:prstGeom>
          <a:noFill/>
        </p:spPr>
        <p:txBody>
          <a:bodyPr wrap="none" rtlCol="0">
            <a:spAutoFit/>
          </a:bodyPr>
          <a:lstStyle/>
          <a:p>
            <a:r>
              <a:rPr lang="en" sz="5400" dirty="0">
                <a:latin typeface="Arial" panose="020B0604020202020204" pitchFamily="34" charset="0"/>
                <a:cs typeface="Arial" panose="020B0604020202020204" pitchFamily="34" charset="0"/>
              </a:rPr>
              <a:t>February 22, 1987</a:t>
            </a:r>
            <a:br>
              <a:rPr lang="en" sz="5400" dirty="0">
                <a:latin typeface="Arial" panose="020B0604020202020204" pitchFamily="34" charset="0"/>
                <a:cs typeface="Arial" panose="020B0604020202020204" pitchFamily="34" charset="0"/>
              </a:rPr>
            </a:b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804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4"/>
          <p:cNvSpPr txBox="1">
            <a:spLocks noGrp="1"/>
          </p:cNvSpPr>
          <p:nvPr>
            <p:ph type="title"/>
          </p:nvPr>
        </p:nvSpPr>
        <p:spPr>
          <a:xfrm>
            <a:off x="457200" y="1111077"/>
            <a:ext cx="6576648" cy="5236967"/>
          </a:xfrm>
          <a:prstGeom prst="rect">
            <a:avLst/>
          </a:prstGeom>
        </p:spPr>
        <p:txBody>
          <a:bodyPr spcFirstLastPara="1" vert="horz" wrap="square" lIns="121900" tIns="121900" rIns="121900" bIns="121900" rtlCol="0" anchor="b" anchorCtr="0">
            <a:noAutofit/>
          </a:bodyPr>
          <a:lstStyle/>
          <a:p>
            <a:pPr marL="342900" indent="-342900">
              <a:lnSpc>
                <a:spcPct val="100000"/>
              </a:lnSpc>
              <a:buFont typeface="Arial" panose="020B0604020202020204" pitchFamily="34" charset="0"/>
              <a:buChar char="•"/>
            </a:pPr>
            <a:r>
              <a:rPr lang="en" sz="2300" dirty="0"/>
              <a:t>The Andy Warhol Museum presents a wide variety of Queer performance, programming, and events, including Western Pennsylvania’s largest LGBTQ+ youth prom.</a:t>
            </a:r>
            <a:endParaRPr sz="2300" dirty="0"/>
          </a:p>
          <a:p>
            <a:pPr marL="342900" indent="-342900">
              <a:lnSpc>
                <a:spcPct val="100000"/>
              </a:lnSpc>
              <a:spcBef>
                <a:spcPts val="2133"/>
              </a:spcBef>
              <a:buFont typeface="Arial" panose="020B0604020202020204" pitchFamily="34" charset="0"/>
              <a:buChar char="•"/>
            </a:pPr>
            <a:r>
              <a:rPr lang="en" sz="2300" dirty="0"/>
              <a:t>Emergent scholarship on Warhol’s sexuality, such as the book </a:t>
            </a:r>
            <a:r>
              <a:rPr lang="en" sz="2300" i="1" dirty="0"/>
              <a:t>Pop Out: Queer Warhol</a:t>
            </a:r>
            <a:r>
              <a:rPr lang="en" sz="2300" dirty="0"/>
              <a:t>, has spurred new readings of his life and work.</a:t>
            </a:r>
            <a:endParaRPr sz="2300" dirty="0"/>
          </a:p>
          <a:p>
            <a:pPr marL="342900" indent="-342900">
              <a:lnSpc>
                <a:spcPct val="100000"/>
              </a:lnSpc>
              <a:spcBef>
                <a:spcPts val="2133"/>
              </a:spcBef>
              <a:spcAft>
                <a:spcPts val="2133"/>
              </a:spcAft>
              <a:buFont typeface="Arial" panose="020B0604020202020204" pitchFamily="34" charset="0"/>
              <a:buChar char="•"/>
            </a:pPr>
            <a:r>
              <a:rPr lang="en" sz="2300" dirty="0"/>
              <a:t>Contemporary Queer visual and performing artists, such as Devan </a:t>
            </a:r>
            <a:r>
              <a:rPr lang="en" sz="2300" dirty="0" err="1"/>
              <a:t>Shimoyama</a:t>
            </a:r>
            <a:r>
              <a:rPr lang="en" sz="2300" dirty="0"/>
              <a:t>, Mickalene Thomas, and Sharon Needles cite Warhol as an influence and reference his work.</a:t>
            </a:r>
            <a:endParaRPr sz="2300" dirty="0"/>
          </a:p>
        </p:txBody>
      </p:sp>
      <p:sp>
        <p:nvSpPr>
          <p:cNvPr id="269" name="Google Shape;269;p44"/>
          <p:cNvSpPr txBox="1"/>
          <p:nvPr/>
        </p:nvSpPr>
        <p:spPr>
          <a:xfrm>
            <a:off x="7200521" y="5029200"/>
            <a:ext cx="4396154" cy="436400"/>
          </a:xfrm>
          <a:prstGeom prst="rect">
            <a:avLst/>
          </a:prstGeom>
          <a:noFill/>
          <a:ln>
            <a:noFill/>
          </a:ln>
        </p:spPr>
        <p:txBody>
          <a:bodyPr spcFirstLastPara="1" wrap="square" lIns="121900" tIns="121900" rIns="121900" bIns="121900" anchor="t" anchorCtr="0">
            <a:noAutofit/>
          </a:bodyPr>
          <a:lstStyle/>
          <a:p>
            <a:r>
              <a:rPr lang="en" sz="1200" dirty="0"/>
              <a:t>LGBTQ+ youth prom</a:t>
            </a:r>
            <a:r>
              <a:rPr lang="en" sz="1200" dirty="0">
                <a:solidFill>
                  <a:schemeClr val="dk1"/>
                </a:solidFill>
              </a:rPr>
              <a:t>, The Andy Warhol Museum</a:t>
            </a:r>
          </a:p>
          <a:p>
            <a:r>
              <a:rPr lang="en" sz="1200" dirty="0">
                <a:solidFill>
                  <a:schemeClr val="dk1"/>
                </a:solidFill>
              </a:rPr>
              <a:t>Photo by Sean Carroll.</a:t>
            </a:r>
            <a:endParaRPr sz="1200" dirty="0"/>
          </a:p>
        </p:txBody>
      </p:sp>
      <p:pic>
        <p:nvPicPr>
          <p:cNvPr id="270" name="Google Shape;270;p44" descr="This is an image of a group of blurred young people in a party atmosphere, in the entrance space of The Warhol Museum."/>
          <p:cNvPicPr preferRelativeResize="0">
            <a:picLocks noChangeAspect="1"/>
          </p:cNvPicPr>
          <p:nvPr/>
        </p:nvPicPr>
        <p:blipFill rotWithShape="1">
          <a:blip r:embed="rId3">
            <a:alphaModFix/>
          </a:blip>
          <a:srcRect l="4079" r="4346"/>
          <a:stretch/>
        </p:blipFill>
        <p:spPr>
          <a:xfrm>
            <a:off x="7200521" y="1828800"/>
            <a:ext cx="4396154" cy="3200400"/>
          </a:xfrm>
          <a:prstGeom prst="rect">
            <a:avLst/>
          </a:prstGeom>
          <a:noFill/>
          <a:ln>
            <a:noFill/>
          </a:ln>
        </p:spPr>
      </p:pic>
      <p:sp>
        <p:nvSpPr>
          <p:cNvPr id="271" name="Google Shape;271;p44"/>
          <p:cNvSpPr txBox="1"/>
          <p:nvPr/>
        </p:nvSpPr>
        <p:spPr>
          <a:xfrm>
            <a:off x="722523" y="271786"/>
            <a:ext cx="7438777" cy="9576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5400" dirty="0">
                <a:solidFill>
                  <a:schemeClr val="dk1"/>
                </a:solidFill>
              </a:rPr>
              <a:t>Warhol’s Queer Legacy</a:t>
            </a:r>
          </a:p>
          <a:p>
            <a:pPr>
              <a:buClr>
                <a:schemeClr val="dk1"/>
              </a:buClr>
              <a:buSzPts val="1100"/>
            </a:pPr>
            <a:endParaRPr sz="2400" dirty="0"/>
          </a:p>
        </p:txBody>
      </p:sp>
      <p:pic>
        <p:nvPicPr>
          <p:cNvPr id="6" name="Picture 5">
            <a:extLst>
              <a:ext uri="{FF2B5EF4-FFF2-40B4-BE49-F238E27FC236}">
                <a16:creationId xmlns:a16="http://schemas.microsoft.com/office/drawing/2014/main" id="{9ADD071D-1E72-2E48-893F-971CC2D3D56A}"/>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192500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690112" y="593000"/>
            <a:ext cx="6883879" cy="5359226"/>
          </a:xfrm>
          <a:prstGeom prst="rect">
            <a:avLst/>
          </a:prstGeom>
        </p:spPr>
        <p:txBody>
          <a:bodyPr spcFirstLastPara="1" vert="horz" wrap="square" lIns="121900" tIns="121900" rIns="121900" bIns="121900" rtlCol="0" anchor="b" anchorCtr="0">
            <a:noAutofit/>
          </a:bodyPr>
          <a:lstStyle/>
          <a:p>
            <a:r>
              <a:rPr lang="en" sz="5400" dirty="0"/>
              <a:t>Early Family Life</a:t>
            </a:r>
            <a:br>
              <a:rPr lang="en" sz="5333" dirty="0"/>
            </a:br>
            <a:endParaRPr sz="5333" dirty="0"/>
          </a:p>
          <a:p>
            <a:pPr marL="609585" indent="-448722">
              <a:buClr>
                <a:schemeClr val="dk1"/>
              </a:buClr>
              <a:buSzPts val="1700"/>
              <a:buChar char="●"/>
            </a:pPr>
            <a:r>
              <a:rPr lang="en" sz="2400" dirty="0"/>
              <a:t>On August 6, 1928, Andrew </a:t>
            </a:r>
            <a:r>
              <a:rPr lang="en" sz="2400" dirty="0" err="1"/>
              <a:t>Warhola</a:t>
            </a:r>
            <a:r>
              <a:rPr lang="en" sz="2400" dirty="0"/>
              <a:t> is born the third and final son of Julia and Andrej </a:t>
            </a:r>
            <a:r>
              <a:rPr lang="en" sz="2400" dirty="0" err="1"/>
              <a:t>Warhola</a:t>
            </a:r>
            <a:r>
              <a:rPr lang="en" sz="2400" dirty="0"/>
              <a:t>, two </a:t>
            </a:r>
            <a:r>
              <a:rPr lang="en" sz="2400" dirty="0" err="1"/>
              <a:t>Carpatho</a:t>
            </a:r>
            <a:r>
              <a:rPr lang="en" sz="2400" dirty="0"/>
              <a:t>-Rusyn immigrants in Pittsburgh, PA. </a:t>
            </a:r>
            <a:endParaRPr sz="2400" dirty="0"/>
          </a:p>
          <a:p>
            <a:pPr marL="609585"/>
            <a:endParaRPr sz="2400" dirty="0"/>
          </a:p>
          <a:p>
            <a:pPr marL="609585" indent="-448722">
              <a:buClr>
                <a:schemeClr val="dk1"/>
              </a:buClr>
              <a:buSzPts val="1700"/>
              <a:buChar char="●"/>
            </a:pPr>
            <a:r>
              <a:rPr lang="en" sz="2400" dirty="0"/>
              <a:t>The family are devout Byzantine Catholics, and regularly attend mass and observe the customs of their Eastern European heritage.</a:t>
            </a:r>
            <a:br>
              <a:rPr lang="en" sz="2400" dirty="0"/>
            </a:br>
            <a:br>
              <a:rPr lang="en" sz="2400" dirty="0"/>
            </a:br>
            <a:br>
              <a:rPr lang="en" sz="2400" dirty="0"/>
            </a:br>
            <a:endParaRPr sz="2400" dirty="0"/>
          </a:p>
        </p:txBody>
      </p:sp>
      <p:pic>
        <p:nvPicPr>
          <p:cNvPr id="74" name="Google Shape;74;p16" descr="This photo shows Andy Warhol as a toddler sitting on his mother, Julia Warhola’s lap. Standing to the right of them is John Warhola, Andy’s middle brother. We can tell from the photo that it is a professional portrait, taken in a photo studio against a gray, mottled backdrop. John is wearing a dark suit coat and tie. Julia is in a dress and wearing pearl earrings. Andy is in a lightly colored oversized coat with wide lapels. "/>
          <p:cNvPicPr preferRelativeResize="0">
            <a:picLocks noChangeAspect="1"/>
          </p:cNvPicPr>
          <p:nvPr/>
        </p:nvPicPr>
        <p:blipFill>
          <a:blip r:embed="rId3">
            <a:alphaModFix/>
          </a:blip>
          <a:stretch>
            <a:fillRect/>
          </a:stretch>
        </p:blipFill>
        <p:spPr>
          <a:xfrm>
            <a:off x="8128116" y="593000"/>
            <a:ext cx="3145532" cy="4343400"/>
          </a:xfrm>
          <a:prstGeom prst="rect">
            <a:avLst/>
          </a:prstGeom>
          <a:noFill/>
          <a:ln>
            <a:noFill/>
          </a:ln>
        </p:spPr>
      </p:pic>
      <p:sp>
        <p:nvSpPr>
          <p:cNvPr id="75" name="Google Shape;75;p16"/>
          <p:cNvSpPr txBox="1"/>
          <p:nvPr/>
        </p:nvSpPr>
        <p:spPr>
          <a:xfrm>
            <a:off x="8128116" y="4936400"/>
            <a:ext cx="3373772" cy="16312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1200" dirty="0">
                <a:solidFill>
                  <a:schemeClr val="dk1"/>
                </a:solidFill>
              </a:rPr>
              <a:t>Unknown, </a:t>
            </a:r>
            <a:r>
              <a:rPr lang="en" sz="1200" i="1" dirty="0">
                <a:solidFill>
                  <a:schemeClr val="dk1"/>
                </a:solidFill>
              </a:rPr>
              <a:t>Julia, John, and Andy </a:t>
            </a:r>
            <a:r>
              <a:rPr lang="en" sz="1200" i="1" dirty="0" err="1">
                <a:solidFill>
                  <a:schemeClr val="dk1"/>
                </a:solidFill>
              </a:rPr>
              <a:t>Warhola</a:t>
            </a:r>
            <a:r>
              <a:rPr lang="en" sz="1200" dirty="0">
                <a:solidFill>
                  <a:schemeClr val="dk1"/>
                </a:solidFill>
              </a:rPr>
              <a:t>, 1932</a:t>
            </a:r>
            <a:endParaRPr sz="1200" dirty="0"/>
          </a:p>
          <a:p>
            <a:pPr>
              <a:buClr>
                <a:schemeClr val="dk1"/>
              </a:buClr>
              <a:buSzPts val="1100"/>
            </a:pPr>
            <a:r>
              <a:rPr lang="en" sz="1200" dirty="0"/>
              <a:t>The Andy Warhol Museum, Pittsburgh; Founding Collection, Contribution The Andy Warhol Foundation for the Visual Arts, Inc</a:t>
            </a:r>
            <a:endParaRPr sz="1200" dirty="0"/>
          </a:p>
          <a:p>
            <a:pPr>
              <a:buClr>
                <a:schemeClr val="dk1"/>
              </a:buClr>
              <a:buSzPts val="1100"/>
            </a:pPr>
            <a:r>
              <a:rPr lang="en" sz="1200" dirty="0"/>
              <a:t>1998.3.5247.</a:t>
            </a:r>
            <a:endParaRPr sz="1200" dirty="0"/>
          </a:p>
        </p:txBody>
      </p:sp>
      <p:pic>
        <p:nvPicPr>
          <p:cNvPr id="5" name="Picture 4">
            <a:extLst>
              <a:ext uri="{FF2B5EF4-FFF2-40B4-BE49-F238E27FC236}">
                <a16:creationId xmlns:a16="http://schemas.microsoft.com/office/drawing/2014/main" id="{9BC77564-5860-7F44-A79E-E421006EBEB8}"/>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4220466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1" name="Google Shape;81;p17" descr="A hand colored photograph of Andy Warhol as a young boy. He is wearing a button down blue shirt."/>
          <p:cNvPicPr preferRelativeResize="0">
            <a:picLocks noChangeAspect="1"/>
          </p:cNvPicPr>
          <p:nvPr/>
        </p:nvPicPr>
        <p:blipFill>
          <a:blip r:embed="rId3">
            <a:alphaModFix/>
          </a:blip>
          <a:stretch>
            <a:fillRect/>
          </a:stretch>
        </p:blipFill>
        <p:spPr>
          <a:xfrm>
            <a:off x="8087086" y="801400"/>
            <a:ext cx="3365011" cy="4343400"/>
          </a:xfrm>
          <a:prstGeom prst="rect">
            <a:avLst/>
          </a:prstGeom>
          <a:noFill/>
          <a:ln>
            <a:noFill/>
          </a:ln>
        </p:spPr>
      </p:pic>
      <p:sp>
        <p:nvSpPr>
          <p:cNvPr id="82" name="Google Shape;82;p17"/>
          <p:cNvSpPr txBox="1"/>
          <p:nvPr/>
        </p:nvSpPr>
        <p:spPr>
          <a:xfrm>
            <a:off x="8087086" y="5013800"/>
            <a:ext cx="3365011" cy="1042800"/>
          </a:xfrm>
          <a:prstGeom prst="rect">
            <a:avLst/>
          </a:prstGeom>
          <a:noFill/>
          <a:ln>
            <a:noFill/>
          </a:ln>
        </p:spPr>
        <p:txBody>
          <a:bodyPr spcFirstLastPara="1" wrap="square" lIns="121900" tIns="121900" rIns="121900" bIns="121900" anchor="t" anchorCtr="0">
            <a:noAutofit/>
          </a:bodyPr>
          <a:lstStyle/>
          <a:p>
            <a:pPr>
              <a:lnSpc>
                <a:spcPct val="115000"/>
              </a:lnSpc>
            </a:pPr>
            <a:r>
              <a:rPr lang="en" sz="1200" dirty="0">
                <a:solidFill>
                  <a:schemeClr val="dk1"/>
                </a:solidFill>
              </a:rPr>
              <a:t>Unknown, </a:t>
            </a:r>
            <a:r>
              <a:rPr lang="en" sz="1200" i="1" dirty="0">
                <a:solidFill>
                  <a:schemeClr val="dk1"/>
                </a:solidFill>
              </a:rPr>
              <a:t>Andy Warhol as a young boy</a:t>
            </a:r>
            <a:r>
              <a:rPr lang="en" sz="1200" dirty="0">
                <a:solidFill>
                  <a:schemeClr val="dk1"/>
                </a:solidFill>
              </a:rPr>
              <a:t>, ca. 1936</a:t>
            </a:r>
            <a:br>
              <a:rPr lang="en" sz="1200" dirty="0"/>
            </a:br>
            <a:r>
              <a:rPr lang="en" sz="1200" dirty="0"/>
              <a:t>The Andy Warhol Museum, Pittsburgh; Founding Collection, Contribution The Andy Warhol Foundation for the Visual Arts, Inc</a:t>
            </a:r>
            <a:br>
              <a:rPr lang="en" sz="1200" dirty="0"/>
            </a:br>
            <a:r>
              <a:rPr lang="en" sz="1200" dirty="0"/>
              <a:t>1998.3.5218. </a:t>
            </a:r>
            <a:endParaRPr sz="1200" dirty="0"/>
          </a:p>
          <a:p>
            <a:pPr>
              <a:spcBef>
                <a:spcPts val="2133"/>
              </a:spcBef>
            </a:pPr>
            <a:endParaRPr sz="1200" dirty="0"/>
          </a:p>
        </p:txBody>
      </p:sp>
      <p:pic>
        <p:nvPicPr>
          <p:cNvPr id="5" name="Picture 4">
            <a:extLst>
              <a:ext uri="{FF2B5EF4-FFF2-40B4-BE49-F238E27FC236}">
                <a16:creationId xmlns:a16="http://schemas.microsoft.com/office/drawing/2014/main" id="{6E554D0D-CF77-8E40-926C-8F8FA891E4D3}"/>
              </a:ext>
            </a:extLst>
          </p:cNvPr>
          <p:cNvPicPr>
            <a:picLocks noChangeAspect="1"/>
          </p:cNvPicPr>
          <p:nvPr/>
        </p:nvPicPr>
        <p:blipFill>
          <a:blip r:embed="rId4"/>
          <a:stretch>
            <a:fillRect/>
          </a:stretch>
        </p:blipFill>
        <p:spPr>
          <a:xfrm>
            <a:off x="2616200" y="6374920"/>
            <a:ext cx="6959600" cy="368300"/>
          </a:xfrm>
          <a:prstGeom prst="rect">
            <a:avLst/>
          </a:prstGeom>
        </p:spPr>
      </p:pic>
      <p:sp>
        <p:nvSpPr>
          <p:cNvPr id="7" name="Content Placeholder 5">
            <a:extLst>
              <a:ext uri="{FF2B5EF4-FFF2-40B4-BE49-F238E27FC236}">
                <a16:creationId xmlns:a16="http://schemas.microsoft.com/office/drawing/2014/main" id="{D286F147-CA4D-7F4E-A167-8730B992CC90}"/>
              </a:ext>
            </a:extLst>
          </p:cNvPr>
          <p:cNvSpPr txBox="1">
            <a:spLocks/>
          </p:cNvSpPr>
          <p:nvPr/>
        </p:nvSpPr>
        <p:spPr>
          <a:xfrm>
            <a:off x="739904" y="590380"/>
            <a:ext cx="7144640" cy="557352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 sz="5800" dirty="0">
                <a:latin typeface="Arial" panose="020B0604020202020204" pitchFamily="34" charset="0"/>
                <a:cs typeface="Arial" panose="020B0604020202020204" pitchFamily="34" charset="0"/>
              </a:rPr>
              <a:t>Childhood</a:t>
            </a:r>
            <a:br>
              <a:rPr lang="en" sz="1800" dirty="0"/>
            </a:b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Andrew is a frail, sickly child who often stays home from school after he contracts Rheumatic Fever in 1936.</a:t>
            </a:r>
          </a:p>
          <a:p>
            <a:pPr marL="0" indent="0">
              <a:buNone/>
            </a:pPr>
            <a:endParaRPr lang="en-US" altLang="en-US" sz="2600" dirty="0"/>
          </a:p>
          <a:p>
            <a:r>
              <a:rPr lang="en-US" sz="2600" dirty="0">
                <a:latin typeface="Arial" panose="020B0604020202020204" pitchFamily="34" charset="0"/>
                <a:cs typeface="Arial" panose="020B0604020202020204" pitchFamily="34" charset="0"/>
              </a:rPr>
              <a:t>His mother keeps him company, and encourages him to occupy his time drawing, photographing, and scrapbooking.</a:t>
            </a:r>
          </a:p>
          <a:p>
            <a:endParaRPr lang="en-US" sz="2600" dirty="0"/>
          </a:p>
          <a:p>
            <a:r>
              <a:rPr lang="en-US" sz="2600" dirty="0">
                <a:latin typeface="Arial" panose="020B0604020202020204" pitchFamily="34" charset="0"/>
                <a:cs typeface="Arial" panose="020B0604020202020204" pitchFamily="34" charset="0"/>
              </a:rPr>
              <a:t>Warhol’s father dies in 1942. The thirteen-year-old Warhol is traumatized by the custom of leaving his father’s body in the living room for three days.</a:t>
            </a:r>
            <a:endParaRPr lang="en-US" altLang="en-US" sz="2600" dirty="0"/>
          </a:p>
        </p:txBody>
      </p:sp>
    </p:spTree>
    <p:extLst>
      <p:ext uri="{BB962C8B-B14F-4D97-AF65-F5344CB8AC3E}">
        <p14:creationId xmlns:p14="http://schemas.microsoft.com/office/powerpoint/2010/main" val="778832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9" name="Google Shape;89;p18" descr="This black and white photograph shows Andy Warhol in his college studio. He is sitting on the ground in front of 3 paintings on easels."/>
          <p:cNvPicPr preferRelativeResize="0">
            <a:picLocks noChangeAspect="1"/>
          </p:cNvPicPr>
          <p:nvPr/>
        </p:nvPicPr>
        <p:blipFill rotWithShape="1">
          <a:blip r:embed="rId3">
            <a:alphaModFix/>
          </a:blip>
          <a:srcRect l="2308" t="2072" r="2298" b="2852"/>
          <a:stretch/>
        </p:blipFill>
        <p:spPr>
          <a:xfrm>
            <a:off x="7140153" y="541942"/>
            <a:ext cx="4343400" cy="4274450"/>
          </a:xfrm>
          <a:prstGeom prst="rect">
            <a:avLst/>
          </a:prstGeom>
          <a:noFill/>
          <a:ln>
            <a:noFill/>
          </a:ln>
        </p:spPr>
      </p:pic>
      <p:sp>
        <p:nvSpPr>
          <p:cNvPr id="90" name="Google Shape;90;p18"/>
          <p:cNvSpPr txBox="1"/>
          <p:nvPr/>
        </p:nvSpPr>
        <p:spPr>
          <a:xfrm>
            <a:off x="7140152" y="4779400"/>
            <a:ext cx="4343401" cy="1261133"/>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200" dirty="0">
                <a:solidFill>
                  <a:srgbClr val="201F1E"/>
                </a:solidFill>
              </a:rPr>
              <a:t>Unknown photographer, </a:t>
            </a:r>
            <a:r>
              <a:rPr lang="en" sz="1200" i="1" dirty="0">
                <a:solidFill>
                  <a:srgbClr val="201F1E"/>
                </a:solidFill>
              </a:rPr>
              <a:t>Andy Warhol with his “Nosepicker” painting and classmates, Arthur Elias</a:t>
            </a:r>
            <a:r>
              <a:rPr lang="en" sz="1200" dirty="0">
                <a:solidFill>
                  <a:srgbClr val="201F1E"/>
                </a:solidFill>
              </a:rPr>
              <a:t>, ca. 1948</a:t>
            </a:r>
            <a:endParaRPr sz="1200" dirty="0">
              <a:solidFill>
                <a:srgbClr val="201F1E"/>
              </a:solidFill>
            </a:endParaRPr>
          </a:p>
          <a:p>
            <a:pPr>
              <a:lnSpc>
                <a:spcPct val="115000"/>
              </a:lnSpc>
              <a:buClr>
                <a:schemeClr val="dk1"/>
              </a:buClr>
              <a:buSzPts val="1100"/>
            </a:pPr>
            <a:r>
              <a:rPr lang="en" sz="1200" dirty="0">
                <a:solidFill>
                  <a:srgbClr val="201F1E"/>
                </a:solidFill>
              </a:rPr>
              <a:t>The Andy Warhol Museum, Pittsburgh; Founding Collection, Contribution The Andy Warhol Foundation for the Visual Arts, Inc.</a:t>
            </a:r>
            <a:endParaRPr sz="1200" dirty="0">
              <a:solidFill>
                <a:srgbClr val="201F1E"/>
              </a:solidFill>
            </a:endParaRPr>
          </a:p>
          <a:p>
            <a:pPr>
              <a:lnSpc>
                <a:spcPct val="115000"/>
              </a:lnSpc>
              <a:buClr>
                <a:schemeClr val="dk1"/>
              </a:buClr>
              <a:buSzPts val="1100"/>
            </a:pPr>
            <a:r>
              <a:rPr lang="en" sz="1200" dirty="0">
                <a:solidFill>
                  <a:srgbClr val="201F1E"/>
                </a:solidFill>
              </a:rPr>
              <a:t>1998.3.5241.4</a:t>
            </a:r>
            <a:endParaRPr sz="1200" dirty="0">
              <a:solidFill>
                <a:srgbClr val="201F1E"/>
              </a:solidFill>
            </a:endParaRPr>
          </a:p>
          <a:p>
            <a:endParaRPr sz="2400" dirty="0"/>
          </a:p>
        </p:txBody>
      </p:sp>
      <p:sp>
        <p:nvSpPr>
          <p:cNvPr id="2" name="Rectangle 1">
            <a:extLst>
              <a:ext uri="{FF2B5EF4-FFF2-40B4-BE49-F238E27FC236}">
                <a16:creationId xmlns:a16="http://schemas.microsoft.com/office/drawing/2014/main" id="{C2CBD72E-80F9-0648-92D3-5E754EB3E39C}"/>
              </a:ext>
            </a:extLst>
          </p:cNvPr>
          <p:cNvSpPr/>
          <p:nvPr/>
        </p:nvSpPr>
        <p:spPr>
          <a:xfrm>
            <a:off x="708447" y="487787"/>
            <a:ext cx="6096800" cy="5959324"/>
          </a:xfrm>
          <a:prstGeom prst="rect">
            <a:avLst/>
          </a:prstGeom>
        </p:spPr>
        <p:txBody>
          <a:bodyPr wrap="square">
            <a:spAutoFit/>
          </a:bodyPr>
          <a:lstStyle/>
          <a:p>
            <a:r>
              <a:rPr lang="en-US" sz="5400" dirty="0">
                <a:latin typeface="Arial" panose="020B0604020202020204" pitchFamily="34" charset="0"/>
                <a:cs typeface="Arial" panose="020B0604020202020204" pitchFamily="34" charset="0"/>
              </a:rPr>
              <a:t>Art School</a:t>
            </a:r>
            <a:br>
              <a:rPr lang="en-US" sz="4400" dirty="0">
                <a:latin typeface="Arial" panose="020B0604020202020204" pitchFamily="34" charset="0"/>
                <a:cs typeface="Arial" panose="020B0604020202020204" pitchFamily="34" charset="0"/>
              </a:rPr>
            </a:br>
            <a:endParaRPr lang="en-US" sz="4400" dirty="0"/>
          </a:p>
          <a:p>
            <a:pPr marL="609585" indent="-448722">
              <a:buClr>
                <a:srgbClr val="000000"/>
              </a:buClr>
              <a:buSzPts val="1700"/>
              <a:buChar char="●"/>
            </a:pPr>
            <a:r>
              <a:rPr lang="en-US" sz="2300" dirty="0">
                <a:latin typeface="Arial" panose="020B0604020202020204" pitchFamily="34" charset="0"/>
                <a:cs typeface="Arial" panose="020B0604020202020204" pitchFamily="34" charset="0"/>
              </a:rPr>
              <a:t>In 1945, Warhol begins studying pictorial design at Carnegie Technical Institute. He continues to live at home throughout college. </a:t>
            </a:r>
            <a:br>
              <a:rPr lang="en-US" sz="2300" dirty="0">
                <a:latin typeface="Arial" panose="020B0604020202020204" pitchFamily="34" charset="0"/>
                <a:cs typeface="Arial" panose="020B0604020202020204" pitchFamily="34" charset="0"/>
              </a:rPr>
            </a:br>
            <a:endParaRPr lang="en-US" sz="2300" dirty="0">
              <a:latin typeface="Arial" panose="020B0604020202020204" pitchFamily="34" charset="0"/>
              <a:cs typeface="Arial" panose="020B0604020202020204" pitchFamily="34" charset="0"/>
            </a:endParaRPr>
          </a:p>
          <a:p>
            <a:pPr marL="609585" indent="-448722">
              <a:lnSpc>
                <a:spcPct val="115000"/>
              </a:lnSpc>
              <a:buClr>
                <a:srgbClr val="000000"/>
              </a:buClr>
              <a:buSzPts val="1700"/>
              <a:buChar char="●"/>
            </a:pPr>
            <a:r>
              <a:rPr lang="en-US" sz="2300" dirty="0">
                <a:latin typeface="Arial" panose="020B0604020202020204" pitchFamily="34" charset="0"/>
                <a:cs typeface="Arial" panose="020B0604020202020204" pitchFamily="34" charset="0"/>
              </a:rPr>
              <a:t>He participates in theater, filmmaking, and the modern dance club. </a:t>
            </a:r>
            <a:br>
              <a:rPr lang="en-US" sz="2300" dirty="0">
                <a:latin typeface="Arial" panose="020B0604020202020204" pitchFamily="34" charset="0"/>
                <a:cs typeface="Arial" panose="020B0604020202020204" pitchFamily="34" charset="0"/>
              </a:rPr>
            </a:br>
            <a:endParaRPr lang="en-US" sz="2300" dirty="0">
              <a:latin typeface="Arial" panose="020B0604020202020204" pitchFamily="34" charset="0"/>
              <a:cs typeface="Arial" panose="020B0604020202020204" pitchFamily="34" charset="0"/>
            </a:endParaRPr>
          </a:p>
          <a:p>
            <a:pPr marL="609585" indent="-448722">
              <a:lnSpc>
                <a:spcPct val="115000"/>
              </a:lnSpc>
              <a:buClr>
                <a:srgbClr val="000000"/>
              </a:buClr>
              <a:buSzPts val="1700"/>
              <a:buChar char="●"/>
            </a:pPr>
            <a:r>
              <a:rPr lang="en-US" sz="2300" dirty="0">
                <a:latin typeface="Arial" panose="020B0604020202020204" pitchFamily="34" charset="0"/>
                <a:cs typeface="Arial" panose="020B0604020202020204" pitchFamily="34" charset="0"/>
              </a:rPr>
              <a:t>During the summer he works in the displays department of the Joseph Horne Company department store.</a:t>
            </a:r>
          </a:p>
        </p:txBody>
      </p:sp>
      <p:pic>
        <p:nvPicPr>
          <p:cNvPr id="7" name="Picture 6">
            <a:extLst>
              <a:ext uri="{FF2B5EF4-FFF2-40B4-BE49-F238E27FC236}">
                <a16:creationId xmlns:a16="http://schemas.microsoft.com/office/drawing/2014/main" id="{9CFE415B-E200-374A-9AD5-3D1386896E79}"/>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399008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9"/>
          <p:cNvSpPr txBox="1"/>
          <p:nvPr/>
        </p:nvSpPr>
        <p:spPr>
          <a:xfrm>
            <a:off x="8315863" y="4823796"/>
            <a:ext cx="3379388" cy="12176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1200" dirty="0">
                <a:solidFill>
                  <a:schemeClr val="dk1"/>
                </a:solidFill>
              </a:rPr>
              <a:t>Andy Warhol</a:t>
            </a:r>
            <a:r>
              <a:rPr lang="en" sz="1200" i="1" dirty="0">
                <a:solidFill>
                  <a:schemeClr val="dk1"/>
                </a:solidFill>
              </a:rPr>
              <a:t>, Male nude with hearts (Seated male nude torso)</a:t>
            </a:r>
            <a:r>
              <a:rPr lang="en" sz="1200" dirty="0">
                <a:solidFill>
                  <a:schemeClr val="dk1"/>
                </a:solidFill>
              </a:rPr>
              <a:t>, 1950s</a:t>
            </a:r>
            <a:br>
              <a:rPr lang="en" sz="1200" dirty="0"/>
            </a:br>
            <a:r>
              <a:rPr lang="en" sz="1200" dirty="0"/>
              <a:t>The Andy Warhol Museum, Pittsburgh; Founding Collection, Contribution The Andy Warhol Foundation for the Visual Arts, Inc. © The Andy Warhol Foundation for the Visual Arts, Inc.</a:t>
            </a:r>
            <a:br>
              <a:rPr lang="en" sz="1200" dirty="0"/>
            </a:br>
            <a:r>
              <a:rPr lang="en" sz="1200" dirty="0"/>
              <a:t>1998.1.1692</a:t>
            </a:r>
            <a:endParaRPr sz="1200" dirty="0"/>
          </a:p>
        </p:txBody>
      </p:sp>
      <p:pic>
        <p:nvPicPr>
          <p:cNvPr id="97" name="Google Shape;97;p19" descr="This image depicts a contour drawing Warhol produced from observation of a young shirtless man. The drawing is in three quarters view with one arm bent to rest his chin on his hand.  Both arms and shoulders are filled with small heart shapes."/>
          <p:cNvPicPr preferRelativeResize="0">
            <a:picLocks noChangeAspect="1"/>
          </p:cNvPicPr>
          <p:nvPr/>
        </p:nvPicPr>
        <p:blipFill>
          <a:blip r:embed="rId3">
            <a:alphaModFix/>
          </a:blip>
          <a:stretch>
            <a:fillRect/>
          </a:stretch>
        </p:blipFill>
        <p:spPr>
          <a:xfrm>
            <a:off x="8564481" y="588979"/>
            <a:ext cx="2882152" cy="4343400"/>
          </a:xfrm>
          <a:prstGeom prst="rect">
            <a:avLst/>
          </a:prstGeom>
          <a:noFill/>
          <a:ln>
            <a:noFill/>
          </a:ln>
        </p:spPr>
      </p:pic>
      <p:sp>
        <p:nvSpPr>
          <p:cNvPr id="2" name="Rectangle 1">
            <a:extLst>
              <a:ext uri="{FF2B5EF4-FFF2-40B4-BE49-F238E27FC236}">
                <a16:creationId xmlns:a16="http://schemas.microsoft.com/office/drawing/2014/main" id="{BD4AAE21-BB53-5B4D-A574-B24FFB6FD010}"/>
              </a:ext>
            </a:extLst>
          </p:cNvPr>
          <p:cNvSpPr/>
          <p:nvPr/>
        </p:nvSpPr>
        <p:spPr>
          <a:xfrm>
            <a:off x="745367" y="303572"/>
            <a:ext cx="7321878" cy="6032421"/>
          </a:xfrm>
          <a:prstGeom prst="rect">
            <a:avLst/>
          </a:prstGeom>
        </p:spPr>
        <p:txBody>
          <a:bodyPr wrap="square">
            <a:spAutoFit/>
          </a:bodyPr>
          <a:lstStyle/>
          <a:p>
            <a:r>
              <a:rPr lang="en-US" sz="5400" dirty="0">
                <a:latin typeface="Arial" panose="020B0604020202020204" pitchFamily="34" charset="0"/>
                <a:cs typeface="Arial" panose="020B0604020202020204" pitchFamily="34" charset="0"/>
              </a:rPr>
              <a:t>Advertising Career</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a:p>
            <a:pPr marL="609585" indent="-448722">
              <a:buSzPts val="1700"/>
              <a:buChar char="●"/>
            </a:pPr>
            <a:r>
              <a:rPr lang="en-US" sz="2400" dirty="0">
                <a:latin typeface="Arial" panose="020B0604020202020204" pitchFamily="34" charset="0"/>
                <a:cs typeface="Arial" panose="020B0604020202020204" pitchFamily="34" charset="0"/>
              </a:rPr>
              <a:t>In 1949, Warhol graduates and immediately moves to New York City. His first big break is illustrating a </a:t>
            </a:r>
            <a:r>
              <a:rPr lang="en-US" sz="2400" i="1" dirty="0">
                <a:latin typeface="Arial" panose="020B0604020202020204" pitchFamily="34" charset="0"/>
                <a:cs typeface="Arial" panose="020B0604020202020204" pitchFamily="34" charset="0"/>
              </a:rPr>
              <a:t>Glamour</a:t>
            </a:r>
            <a:r>
              <a:rPr lang="en-US" sz="2400" dirty="0">
                <a:latin typeface="Arial" panose="020B0604020202020204" pitchFamily="34" charset="0"/>
                <a:cs typeface="Arial" panose="020B0604020202020204" pitchFamily="34" charset="0"/>
              </a:rPr>
              <a:t> article titled “What is Success?”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609585" indent="-448722">
              <a:buSzPts val="1700"/>
              <a:buChar char="●"/>
            </a:pPr>
            <a:r>
              <a:rPr lang="en-US" sz="2400" dirty="0">
                <a:latin typeface="Arial" panose="020B0604020202020204" pitchFamily="34" charset="0"/>
                <a:cs typeface="Arial" panose="020B0604020202020204" pitchFamily="34" charset="0"/>
              </a:rPr>
              <a:t>Warhol’s commercial work takes off quickly, and he becomes a highly sought-after advertising illustrator.</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609585" indent="-448722">
              <a:buSzPts val="1700"/>
              <a:buChar char="●"/>
            </a:pPr>
            <a:r>
              <a:rPr lang="en-US" sz="2400" dirty="0">
                <a:latin typeface="Arial" panose="020B0604020202020204" pitchFamily="34" charset="0"/>
                <a:cs typeface="Arial" panose="020B0604020202020204" pitchFamily="34" charset="0"/>
              </a:rPr>
              <a:t>He is particularly associated with fashion, thanks to high-profile clients like Fleming Joffe and I. Miller.</a:t>
            </a:r>
          </a:p>
        </p:txBody>
      </p:sp>
      <p:pic>
        <p:nvPicPr>
          <p:cNvPr id="6" name="Picture 5">
            <a:extLst>
              <a:ext uri="{FF2B5EF4-FFF2-40B4-BE49-F238E27FC236}">
                <a16:creationId xmlns:a16="http://schemas.microsoft.com/office/drawing/2014/main" id="{041813A1-28C2-1B46-810C-A501D677143D}"/>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3241203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ctrTitle"/>
          </p:nvPr>
        </p:nvSpPr>
        <p:spPr>
          <a:xfrm>
            <a:off x="531962" y="751684"/>
            <a:ext cx="11128076" cy="5354632"/>
          </a:xfrm>
          <a:prstGeom prst="rect">
            <a:avLst/>
          </a:prstGeom>
        </p:spPr>
        <p:txBody>
          <a:bodyPr spcFirstLastPara="1" vert="horz" wrap="square" lIns="121900" tIns="121900" rIns="121900" bIns="121900" rtlCol="0" anchor="b" anchorCtr="0">
            <a:noAutofit/>
          </a:bodyPr>
          <a:lstStyle/>
          <a:p>
            <a:pPr algn="l">
              <a:spcBef>
                <a:spcPts val="0"/>
              </a:spcBef>
              <a:buClr>
                <a:schemeClr val="dk1"/>
              </a:buClr>
              <a:buSzPts val="1100"/>
            </a:pPr>
            <a:br>
              <a:rPr lang="en" sz="4000" dirty="0"/>
            </a:br>
            <a:br>
              <a:rPr lang="en" sz="4000" dirty="0"/>
            </a:br>
            <a:r>
              <a:rPr lang="en" sz="4000" dirty="0"/>
              <a:t>“You’re just too swish.”</a:t>
            </a:r>
            <a:endParaRPr sz="4000" dirty="0"/>
          </a:p>
          <a:p>
            <a:pPr algn="l">
              <a:spcBef>
                <a:spcPts val="0"/>
              </a:spcBef>
              <a:buClr>
                <a:schemeClr val="dk1"/>
              </a:buClr>
              <a:buSzPts val="1100"/>
            </a:pPr>
            <a:endParaRPr sz="4000" dirty="0"/>
          </a:p>
          <a:p>
            <a:pPr algn="l">
              <a:spcBef>
                <a:spcPts val="0"/>
              </a:spcBef>
            </a:pPr>
            <a:r>
              <a:rPr lang="en" sz="4000" dirty="0"/>
              <a:t>There was nothing I could say to that. It was all true. I decided that I just wasn't going to care, those were all things that I didn't want to change anyway, that I didn't think I should change.</a:t>
            </a:r>
            <a:endParaRPr sz="4000" dirty="0"/>
          </a:p>
          <a:p>
            <a:pPr algn="l">
              <a:spcBef>
                <a:spcPts val="0"/>
              </a:spcBef>
              <a:buClr>
                <a:schemeClr val="dk1"/>
              </a:buClr>
              <a:buSzPts val="1100"/>
            </a:pPr>
            <a:r>
              <a:rPr lang="en" sz="1867" dirty="0">
                <a:solidFill>
                  <a:srgbClr val="666666"/>
                </a:solidFill>
              </a:rPr>
              <a:t>Andy Warhol and Pat Hackett, </a:t>
            </a:r>
            <a:r>
              <a:rPr lang="en" sz="1867" i="1" dirty="0" err="1">
                <a:solidFill>
                  <a:srgbClr val="666666"/>
                </a:solidFill>
              </a:rPr>
              <a:t>POPism</a:t>
            </a:r>
            <a:r>
              <a:rPr lang="en" sz="1867" i="1" dirty="0">
                <a:solidFill>
                  <a:srgbClr val="666666"/>
                </a:solidFill>
              </a:rPr>
              <a:t>: The Warhol 60’s</a:t>
            </a:r>
            <a:r>
              <a:rPr lang="en" sz="1867" dirty="0">
                <a:solidFill>
                  <a:srgbClr val="666666"/>
                </a:solidFill>
              </a:rPr>
              <a:t>, 1980.</a:t>
            </a:r>
            <a:br>
              <a:rPr lang="en" sz="1867" dirty="0">
                <a:solidFill>
                  <a:srgbClr val="666666"/>
                </a:solidFill>
              </a:rPr>
            </a:br>
            <a:endParaRPr sz="4000" dirty="0"/>
          </a:p>
        </p:txBody>
      </p:sp>
      <p:pic>
        <p:nvPicPr>
          <p:cNvPr id="3" name="Picture 2">
            <a:extLst>
              <a:ext uri="{FF2B5EF4-FFF2-40B4-BE49-F238E27FC236}">
                <a16:creationId xmlns:a16="http://schemas.microsoft.com/office/drawing/2014/main" id="{FB580C23-40B2-E544-A202-DC92C4A3D669}"/>
              </a:ext>
            </a:extLst>
          </p:cNvPr>
          <p:cNvPicPr>
            <a:picLocks noChangeAspect="1"/>
          </p:cNvPicPr>
          <p:nvPr/>
        </p:nvPicPr>
        <p:blipFill>
          <a:blip r:embed="rId3"/>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2466204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684362" y="956900"/>
            <a:ext cx="6588564" cy="4965200"/>
          </a:xfrm>
          <a:prstGeom prst="rect">
            <a:avLst/>
          </a:prstGeom>
        </p:spPr>
        <p:txBody>
          <a:bodyPr spcFirstLastPara="1" vert="horz" wrap="square" lIns="121900" tIns="121900" rIns="121900" bIns="121900" rtlCol="0" anchor="b" anchorCtr="0">
            <a:noAutofit/>
          </a:bodyPr>
          <a:lstStyle/>
          <a:p>
            <a:r>
              <a:rPr lang="en" sz="5400" dirty="0"/>
              <a:t>1950s</a:t>
            </a:r>
            <a:br>
              <a:rPr lang="en" sz="5400" dirty="0"/>
            </a:br>
            <a:endParaRPr sz="5400" dirty="0"/>
          </a:p>
          <a:p>
            <a:pPr marL="342900" indent="-342900">
              <a:buClr>
                <a:schemeClr val="dk1"/>
              </a:buClr>
              <a:buSzPct val="100000"/>
              <a:buFont typeface="Arial" panose="020B0604020202020204" pitchFamily="34" charset="0"/>
              <a:buChar char="•"/>
            </a:pPr>
            <a:r>
              <a:rPr lang="en" sz="2400" dirty="0"/>
              <a:t>Warhol gains success in advertising but struggles to break into the fine art world. </a:t>
            </a:r>
            <a:endParaRPr sz="2400" dirty="0"/>
          </a:p>
          <a:p>
            <a:pPr marL="342900" indent="-342900">
              <a:buClr>
                <a:schemeClr val="dk1"/>
              </a:buClr>
              <a:buSzPct val="100000"/>
              <a:buFont typeface="Arial" panose="020B0604020202020204" pitchFamily="34" charset="0"/>
              <a:buChar char="•"/>
            </a:pPr>
            <a:endParaRPr sz="2400" dirty="0"/>
          </a:p>
          <a:p>
            <a:pPr marL="342900" indent="-342900">
              <a:buClr>
                <a:schemeClr val="dk1"/>
              </a:buClr>
              <a:buSzPct val="100000"/>
              <a:buFont typeface="Arial" panose="020B0604020202020204" pitchFamily="34" charset="0"/>
              <a:buChar char="•"/>
            </a:pPr>
            <a:r>
              <a:rPr lang="en" sz="2400" dirty="0"/>
              <a:t>He faces rejection from both galleries and other artists, who are uncomfortable with his overt homoeroticism.</a:t>
            </a:r>
            <a:endParaRPr sz="2400" dirty="0"/>
          </a:p>
          <a:p>
            <a:pPr marL="342900" indent="-342900">
              <a:buClr>
                <a:schemeClr val="dk1"/>
              </a:buClr>
              <a:buSzPct val="100000"/>
              <a:buFont typeface="Arial" panose="020B0604020202020204" pitchFamily="34" charset="0"/>
              <a:buChar char="•"/>
            </a:pPr>
            <a:endParaRPr sz="2400" dirty="0"/>
          </a:p>
          <a:p>
            <a:pPr marL="342900" indent="-342900">
              <a:buClr>
                <a:schemeClr val="dk1"/>
              </a:buClr>
              <a:buSzPct val="100000"/>
              <a:buFont typeface="Arial" panose="020B0604020202020204" pitchFamily="34" charset="0"/>
              <a:buChar char="•"/>
            </a:pPr>
            <a:r>
              <a:rPr lang="en" sz="2400" dirty="0"/>
              <a:t>More confident in his artistic skills than his social skills, Warhol networks and flirts by doing observational drawing portraits of men he finds attractive.</a:t>
            </a:r>
            <a:endParaRPr sz="2400" b="1" dirty="0"/>
          </a:p>
        </p:txBody>
      </p:sp>
      <p:sp>
        <p:nvSpPr>
          <p:cNvPr id="108" name="Google Shape;108;p21"/>
          <p:cNvSpPr txBox="1"/>
          <p:nvPr/>
        </p:nvSpPr>
        <p:spPr>
          <a:xfrm>
            <a:off x="7781136" y="4966862"/>
            <a:ext cx="3820048" cy="1337718"/>
          </a:xfrm>
          <a:prstGeom prst="rect">
            <a:avLst/>
          </a:prstGeom>
          <a:noFill/>
          <a:ln>
            <a:noFill/>
          </a:ln>
        </p:spPr>
        <p:txBody>
          <a:bodyPr spcFirstLastPara="1" wrap="square" lIns="121900" tIns="121900" rIns="121900" bIns="121900" anchor="t" anchorCtr="0">
            <a:noAutofit/>
          </a:bodyPr>
          <a:lstStyle/>
          <a:p>
            <a:r>
              <a:rPr lang="en" sz="1200" dirty="0">
                <a:solidFill>
                  <a:schemeClr val="dk1"/>
                </a:solidFill>
              </a:rPr>
              <a:t>Andy Warhol, </a:t>
            </a:r>
            <a:r>
              <a:rPr lang="en" sz="1200" i="1" dirty="0">
                <a:solidFill>
                  <a:schemeClr val="dk1"/>
                </a:solidFill>
              </a:rPr>
              <a:t>Male Couple</a:t>
            </a:r>
            <a:r>
              <a:rPr lang="en" sz="1200" dirty="0">
                <a:solidFill>
                  <a:schemeClr val="dk1"/>
                </a:solidFill>
              </a:rPr>
              <a:t>, 1950s</a:t>
            </a:r>
            <a:br>
              <a:rPr lang="en" sz="1200" dirty="0"/>
            </a:br>
            <a:r>
              <a:rPr lang="en" sz="1200" dirty="0"/>
              <a:t>The Andy Warhol Museum, Pittsburgh; Founding Collection, Contribution The Andy Warhol Foundation for the Visual Arts, Inc.</a:t>
            </a:r>
            <a:endParaRPr sz="1200" dirty="0"/>
          </a:p>
          <a:p>
            <a:r>
              <a:rPr lang="en" sz="1200" dirty="0"/>
              <a:t>© The Andy Warhol Foundation for the Visual Arts, Inc.</a:t>
            </a:r>
            <a:endParaRPr sz="1200" dirty="0"/>
          </a:p>
          <a:p>
            <a:r>
              <a:rPr lang="en" sz="1200" dirty="0"/>
              <a:t>1998.1.1701</a:t>
            </a:r>
            <a:endParaRPr sz="1200" dirty="0"/>
          </a:p>
        </p:txBody>
      </p:sp>
      <p:sp>
        <p:nvSpPr>
          <p:cNvPr id="109" name="Google Shape;109;p21"/>
          <p:cNvSpPr txBox="1"/>
          <p:nvPr/>
        </p:nvSpPr>
        <p:spPr>
          <a:xfrm>
            <a:off x="6098567" y="956900"/>
            <a:ext cx="6007200" cy="700800"/>
          </a:xfrm>
          <a:prstGeom prst="rect">
            <a:avLst/>
          </a:prstGeom>
          <a:noFill/>
          <a:ln>
            <a:noFill/>
          </a:ln>
        </p:spPr>
        <p:txBody>
          <a:bodyPr spcFirstLastPara="1" wrap="square" lIns="121900" tIns="121900" rIns="121900" bIns="121900" anchor="t" anchorCtr="0">
            <a:noAutofit/>
          </a:bodyPr>
          <a:lstStyle/>
          <a:p>
            <a:endParaRPr sz="2400"/>
          </a:p>
        </p:txBody>
      </p:sp>
      <p:pic>
        <p:nvPicPr>
          <p:cNvPr id="110" name="Google Shape;110;p21" descr="This contour drawing produced by Warhol in the 1950's depicts two male figures embracing in a deep kiss. The lines of the drawing construct incomplete outlines of the figures.   The figures' faces occupy the upper left hand corner of the page."/>
          <p:cNvPicPr preferRelativeResize="0">
            <a:picLocks noChangeAspect="1"/>
          </p:cNvPicPr>
          <p:nvPr/>
        </p:nvPicPr>
        <p:blipFill rotWithShape="1">
          <a:blip r:embed="rId3">
            <a:alphaModFix/>
          </a:blip>
          <a:srcRect l="1133" r="1124"/>
          <a:stretch/>
        </p:blipFill>
        <p:spPr>
          <a:xfrm>
            <a:off x="7894683" y="693802"/>
            <a:ext cx="3589327" cy="4343400"/>
          </a:xfrm>
          <a:prstGeom prst="rect">
            <a:avLst/>
          </a:prstGeom>
          <a:noFill/>
          <a:ln>
            <a:noFill/>
          </a:ln>
        </p:spPr>
      </p:pic>
      <p:pic>
        <p:nvPicPr>
          <p:cNvPr id="6" name="Picture 5">
            <a:extLst>
              <a:ext uri="{FF2B5EF4-FFF2-40B4-BE49-F238E27FC236}">
                <a16:creationId xmlns:a16="http://schemas.microsoft.com/office/drawing/2014/main" id="{F6377E8B-7536-1C47-8606-9A3B497D1D5B}"/>
              </a:ext>
            </a:extLst>
          </p:cNvPr>
          <p:cNvPicPr>
            <a:picLocks noChangeAspect="1"/>
          </p:cNvPicPr>
          <p:nvPr/>
        </p:nvPicPr>
        <p:blipFill>
          <a:blip r:embed="rId4"/>
          <a:stretch>
            <a:fillRect/>
          </a:stretch>
        </p:blipFill>
        <p:spPr>
          <a:xfrm>
            <a:off x="2616200" y="6374920"/>
            <a:ext cx="6959600" cy="368300"/>
          </a:xfrm>
          <a:prstGeom prst="rect">
            <a:avLst/>
          </a:prstGeom>
        </p:spPr>
      </p:pic>
    </p:spTree>
    <p:extLst>
      <p:ext uri="{BB962C8B-B14F-4D97-AF65-F5344CB8AC3E}">
        <p14:creationId xmlns:p14="http://schemas.microsoft.com/office/powerpoint/2010/main" val="1747358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7119</TotalTime>
  <Words>6332</Words>
  <Application>Microsoft Macintosh PowerPoint</Application>
  <PresentationFormat>Widescreen</PresentationFormat>
  <Paragraphs>310</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Dandy Andy:  Warhol’s Queer History</vt:lpstr>
      <vt:lpstr>Why “Queer”?  Sexuality is discussed quite differently today when compared with Andy Warhol’s lifetime. Though he exclusively dated men, modern ideas such as “coming out” were not common in the 1950s.  Though it has a long history as a slur, the word “Queer” as a reclaimed self-descriptor has risen to prominence in academic, activist, and LGBTQ+ community circles over the last three decades.  “Queer” is used as an umbrella term for people whose genders and sexualities challenge societal norms. It’s use here is to avoid assigning Warhol a more specific label in the absence of knowing how he would choose to self-describe.      </vt:lpstr>
      <vt:lpstr>PowerPoint Presentation</vt:lpstr>
      <vt:lpstr>Early Family Life  On August 6, 1928, Andrew Warhola is born the third and final son of Julia and Andrej Warhola, two Carpatho-Rusyn immigrants in Pittsburgh, PA.   The family are devout Byzantine Catholics, and regularly attend mass and observe the customs of their Eastern European heritage.   </vt:lpstr>
      <vt:lpstr>PowerPoint Presentation</vt:lpstr>
      <vt:lpstr>PowerPoint Presentation</vt:lpstr>
      <vt:lpstr>PowerPoint Presentation</vt:lpstr>
      <vt:lpstr>  “You’re just too swish.”  There was nothing I could say to that. It was all true. I decided that I just wasn't going to care, those were all things that I didn't want to change anyway, that I didn't think I should change. Andy Warhol and Pat Hackett, POPism: The Warhol 60’s, 1980. </vt:lpstr>
      <vt:lpstr>1950s  Warhol gains success in advertising but struggles to break into the fine art world.   He faces rejection from both galleries and other artists, who are uncomfortable with his overt homoeroticism.  More confident in his artistic skills than his social skills, Warhol networks and flirts by doing observational drawing portraits of men he finds attractive.</vt:lpstr>
      <vt:lpstr>Julia and Andy   Julia Warhola moves to New York, where she lives with her son from 1951 until 1971.  At first she would say she was only staying until Andy got married.   By the end of her life she would be quoted as saying she wished that Andy would “get engaged and marry one of the boys,” because “maybe he would get a little baby, I mean a little Andy.”</vt:lpstr>
      <vt:lpstr>Boy Book Drawings  The Tanager Gallery (which is known for its support of emerging artists) rejects Warhol, saying his drawings “weren’t anything we wanted the gallery to be associated with.”  “Studies for a Boy Book,” an exhibition of Warhol’s intimate sketches of other men, runs for two weeks at the Bodley Gallery in 1956.   The known print reviews avoid mentioning the show’s frank expression of same-sex desire.</vt:lpstr>
      <vt:lpstr>Early Boyfriends  Warhol has a lifelong pattern of collaborating artistically with the men he dates.  In 1950 Warhol begins a relationship with his first boyfriend, Carlton Willers. Willers is a librarian, and helps Warhol research source images.   In 1956, Warhol begins dating Ed Wallowitch and using his photographs as source material. Warhol and Wallowitch collaborate closely until 1962.</vt:lpstr>
      <vt:lpstr>PowerPoint Presentation</vt:lpstr>
      <vt:lpstr>1960s  During the 1960s Warhol finds great success in the fine art world through his experimentation with Pop Art. He produces many of his signature works in rapid succession.  Various radical social movements enable Warhol to surround himself with a diverse social circle. He dubs them “Superstars” and they perform in his work and become active collaborators. His studio, the Factory, functions as a hub for the broader creative and LGBTQ+ communities.</vt:lpstr>
      <vt:lpstr>Controversial Work  In 1963 Warhol shoots his suggestive first film, Sleep, starring his boyfriend John Giorno.  Later in 1963, Warhol films Kiss, which depicts straight, gay, white, and interracial couples kissing.  The 1964 Warhol films Blow Job and Couch, feature suggestive titles, nudity, and transgressive sex scenes.</vt:lpstr>
      <vt:lpstr>Outsider Subjects  In 1964, Warhol’s films begin incorporating the drag queen Mario Montez. Mario appears in fourteen Warhol films over the next two years.  In 1967, Warhol meets trans icons Candy Darling and Jackie Curtis, and casts them both in Flesh (1968).  In a 1973 interview, Warhol says “the people we use aren’t really drag queens, because drag queens are people who just dress up for like eight hours a day.”</vt:lpstr>
      <vt:lpstr>On June 3, 1968 radical writer and activist Valerie Solanas shoots Andy Warhol.  Jed Johnson, an assistant at the Factory, moves into Warhol’s townhouse to help him recover from the shooting. A romance develops between the two men, which becomes Warhol’s longest relationship. Julia Warhola lives with them.  Jed organizes Warhol’s home and decorates the office of his magazine, Interview, leading to a prestigious interior design career. </vt:lpstr>
      <vt:lpstr>On June 28, 1969, the Stonewall Riots catapult the modern LGBTQ+ movement into mainstream America. The anniversary is the foundation of contemporary Pride celebrations.   On August 5, 1969, a screening of Warhol’s Lonesome Cowboys in Atlanta, GA is raided by law enforcement on obscenity charges. The projectionist is taken into custody, and officers photograph the members of the audience.</vt:lpstr>
      <vt:lpstr>PowerPoint Presentation</vt:lpstr>
      <vt:lpstr>PowerPoint Presentation</vt:lpstr>
      <vt:lpstr>Following his recovery from the assassination attempt, Warhol tightens security at the Factory and pushes to professionalize his practice.   In 1970, he shifts to focus on lucrative commissioned portraits and documentary video projects like the Factory Diaries.  In 1971, Warhol releases Women In Revolt, a satire in which radical feminists are portrayed by drag queens and trans women.</vt:lpstr>
      <vt:lpstr>PowerPoint Presentation</vt:lpstr>
      <vt:lpstr>  Ladies and Gentlemen  In 1974, Warhol completes his most lucrative commission—Ladies and Gentlemen, a series of over 200 striking portraits of African American and Latinx drag queens and trans women.   Among the fourteen models is iconic transgender performer and activist, Marsha 'Pay it No Mind' Johnson. </vt:lpstr>
      <vt:lpstr>In 1977 Warhol begins work on two portfolios, Torso and Sex Parts. Torso paintings show at the Grand Palais in Paris, whereas Sex Parts are intended for private sale to collectors.  These silkscreen printed paintings were based on polaroids of anonymous subjects, including sex workers.  Warhol’s assistant Ronnie Cutrone wrote that “Sex Parts was a final announcement or affirmation of his homosexuality.” </vt:lpstr>
      <vt:lpstr>PowerPoint Presentation</vt:lpstr>
      <vt:lpstr>Warhol solidifies his brand with forays into a variety of new mediums, and his embrace of emergent young artists and celebrities.  Jed Johnson breaks up with Warhol and moves out of the townhouse. The two continue to share custody of their dogs, Amos &amp; Archie.   AIDS decimates the LGBTQ+ community and pushes Warhol further into isolation. Despite his lifelong anxiety about health and his growing identification with this community, few Warhol works address the crisis directly.</vt:lpstr>
      <vt:lpstr>Mere days after the dissolution of his relationship with Jed Johnson in December of 1980, Warhol pursues a relationship with Paramount executive Jon Gould.  True to form, Warhol expresses interest by trying to get Gould to purchase advertising space in Interview.  The two attend Gould family events together “as close friends”, as Gould is not open about his sexuality.</vt:lpstr>
      <vt:lpstr>Collaborations   In 1982, Warhol begins collaborating with a younger generation of downtown painters, including gay and Black artists.  He becomes a mentor-like figure to Keith Haring and Jean-Michel Basquiat, and trades portraits with Robert Mapplethorpe.   Warhol paints a couples portrait of Haring with Juan Dubose.</vt:lpstr>
      <vt:lpstr>While Warhol created very few artworks that directly address the AIDS crisis, he often expresses anxiety about the disease in his diaries.  Warhol incorporates newspaper headlines referring to the disease into a few obscure paintings in 1985 and 1986.  The virus claims the life of Jon Gould in 1986, and Halston, Mapplethorpe, and Haring by 1990.</vt:lpstr>
      <vt:lpstr>In 1986 Warhol creates a series of self-portraits overlaid with colorful camouflage patterns, juxtaposing his aging and increasingly outrageous visage with a playful exploration of the limits of blending in.  Warhol completes a commissioned series of Last Supper paintings in 1986, highlighting the tension between his lifelong Byzantine Catholic faith and his membership in the gay community.</vt:lpstr>
      <vt:lpstr>Andy Warhol dies at the age of fifty eight due to complications after gallbladder surgery.  Warhol is buried next to his mother and father at St. John the Baptist Byzantine Catholic Cemetery in Pittsburgh.  Plans to house The Andy Warhol Museum in Pittsburgh are announced in 1989, and the museum opens its doors during a twenty four-hour celebration on May 13, 1994.</vt:lpstr>
      <vt:lpstr>The Andy Warhol Museum presents a wide variety of Queer performance, programming, and events, including Western Pennsylvania’s largest LGBTQ+ youth prom. Emergent scholarship on Warhol’s sexuality, such as the book Pop Out: Queer Warhol, has spurred new readings of his life and work. Contemporary Queer visual and performing artists, such as Devan Shimoyama, Mickalene Thomas, and Sharon Needles cite Warhol as an influence and reference his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Gonzalez, Desi</dc:creator>
  <cp:lastModifiedBy>Nicole Dezelon</cp:lastModifiedBy>
  <cp:revision>207</cp:revision>
  <dcterms:created xsi:type="dcterms:W3CDTF">2017-08-07T14:36:40Z</dcterms:created>
  <dcterms:modified xsi:type="dcterms:W3CDTF">2020-10-08T01:19:40Z</dcterms:modified>
</cp:coreProperties>
</file>